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32" r:id="rId4"/>
    <p:sldMasterId id="2147483792" r:id="rId5"/>
    <p:sldMasterId id="2147483804" r:id="rId6"/>
    <p:sldMasterId id="2147483816" r:id="rId7"/>
    <p:sldMasterId id="2147483828" r:id="rId8"/>
    <p:sldMasterId id="2147483840" r:id="rId9"/>
    <p:sldMasterId id="2147483852" r:id="rId10"/>
    <p:sldMasterId id="2147483876" r:id="rId11"/>
    <p:sldMasterId id="2147483888" r:id="rId12"/>
    <p:sldMasterId id="2147483900" r:id="rId13"/>
  </p:sldMasterIdLst>
  <p:notesMasterIdLst>
    <p:notesMasterId r:id="rId51"/>
  </p:notesMasterIdLst>
  <p:sldIdLst>
    <p:sldId id="256" r:id="rId14"/>
    <p:sldId id="272" r:id="rId15"/>
    <p:sldId id="345" r:id="rId16"/>
    <p:sldId id="344" r:id="rId17"/>
    <p:sldId id="259" r:id="rId18"/>
    <p:sldId id="297" r:id="rId19"/>
    <p:sldId id="260" r:id="rId20"/>
    <p:sldId id="262" r:id="rId21"/>
    <p:sldId id="263" r:id="rId22"/>
    <p:sldId id="298" r:id="rId23"/>
    <p:sldId id="326" r:id="rId24"/>
    <p:sldId id="324" r:id="rId25"/>
    <p:sldId id="308" r:id="rId26"/>
    <p:sldId id="329" r:id="rId27"/>
    <p:sldId id="332" r:id="rId28"/>
    <p:sldId id="333" r:id="rId29"/>
    <p:sldId id="335" r:id="rId30"/>
    <p:sldId id="336" r:id="rId31"/>
    <p:sldId id="337" r:id="rId32"/>
    <p:sldId id="317" r:id="rId33"/>
    <p:sldId id="321" r:id="rId34"/>
    <p:sldId id="318" r:id="rId35"/>
    <p:sldId id="319" r:id="rId36"/>
    <p:sldId id="320" r:id="rId37"/>
    <p:sldId id="339" r:id="rId38"/>
    <p:sldId id="327" r:id="rId39"/>
    <p:sldId id="328" r:id="rId40"/>
    <p:sldId id="280" r:id="rId41"/>
    <p:sldId id="302" r:id="rId42"/>
    <p:sldId id="340" r:id="rId43"/>
    <p:sldId id="299" r:id="rId44"/>
    <p:sldId id="300" r:id="rId45"/>
    <p:sldId id="301" r:id="rId46"/>
    <p:sldId id="303" r:id="rId47"/>
    <p:sldId id="304" r:id="rId48"/>
    <p:sldId id="305" r:id="rId49"/>
    <p:sldId id="322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501FB-9354-4EBF-B373-D03A259B6927}" v="8" dt="2024-03-20T07:25:10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3" autoAdjust="0"/>
    <p:restoredTop sz="94712" autoAdjust="0"/>
  </p:normalViewPr>
  <p:slideViewPr>
    <p:cSldViewPr snapToGrid="0">
      <p:cViewPr varScale="1">
        <p:scale>
          <a:sx n="72" d="100"/>
          <a:sy n="72" d="100"/>
        </p:scale>
        <p:origin x="90" y="2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YING SHAO" userId="4c578f39080db1c6" providerId="Windows Live" clId="Web-{D03501FB-9354-4EBF-B373-D03A259B6927}"/>
    <pc:docChg chg="modSld">
      <pc:chgData name="WU YING SHAO" userId="4c578f39080db1c6" providerId="Windows Live" clId="Web-{D03501FB-9354-4EBF-B373-D03A259B6927}" dt="2024-03-20T07:25:10.294" v="4" actId="14100"/>
      <pc:docMkLst>
        <pc:docMk/>
      </pc:docMkLst>
      <pc:sldChg chg="modSp">
        <pc:chgData name="WU YING SHAO" userId="4c578f39080db1c6" providerId="Windows Live" clId="Web-{D03501FB-9354-4EBF-B373-D03A259B6927}" dt="2024-03-20T07:25:10.294" v="4" actId="14100"/>
        <pc:sldMkLst>
          <pc:docMk/>
          <pc:sldMk cId="2030325436" sldId="256"/>
        </pc:sldMkLst>
        <pc:spChg chg="mod">
          <ac:chgData name="WU YING SHAO" userId="4c578f39080db1c6" providerId="Windows Live" clId="Web-{D03501FB-9354-4EBF-B373-D03A259B6927}" dt="2024-03-20T07:25:10.294" v="4" actId="14100"/>
          <ac:spMkLst>
            <pc:docMk/>
            <pc:sldMk cId="2030325436" sldId="256"/>
            <ac:spMk id="2" creationId="{00000000-0000-0000-0000-000000000000}"/>
          </ac:spMkLst>
        </pc:spChg>
        <pc:spChg chg="mod">
          <ac:chgData name="WU YING SHAO" userId="4c578f39080db1c6" providerId="Windows Live" clId="Web-{D03501FB-9354-4EBF-B373-D03A259B6927}" dt="2024-03-20T07:24:46.122" v="1" actId="20577"/>
          <ac:spMkLst>
            <pc:docMk/>
            <pc:sldMk cId="2030325436" sldId="256"/>
            <ac:spMk id="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19A1C-9C25-4080-8BA1-AC22B5075E3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DB7FD-F259-46B6-8433-4095C53DE3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00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63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126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3921" y="2129984"/>
            <a:ext cx="10364160" cy="14703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9761" y="3885528"/>
            <a:ext cx="8534399" cy="1752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9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8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D44BA-BEBC-4DBF-BAE3-E67BE2C4B2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250782"/>
      </p:ext>
    </p:extLst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BE604-F547-4140-8137-84F16F4999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72006"/>
      </p:ext>
    </p:extLst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840" y="4406863"/>
            <a:ext cx="10362241" cy="1362383"/>
          </a:xfrm>
        </p:spPr>
        <p:txBody>
          <a:bodyPr anchor="t"/>
          <a:lstStyle>
            <a:lvl1pPr algn="l">
              <a:defRPr sz="3629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840" y="2906225"/>
            <a:ext cx="10362241" cy="1500638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77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2pPr>
            <a:lvl3pPr marL="82954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3pPr>
            <a:lvl4pPr marL="1244316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908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3859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8631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340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817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05626-6C48-457B-A132-92E97206F3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16439"/>
      </p:ext>
    </p:extLst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8641" y="1604329"/>
            <a:ext cx="5393279" cy="4526396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6241" y="1604329"/>
            <a:ext cx="5395200" cy="4526396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422D7-4CB8-4CEC-A5D0-8E0857B5599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368041"/>
      </p:ext>
    </p:extLst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560" y="275070"/>
            <a:ext cx="10972801" cy="1142039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0560" y="1535201"/>
            <a:ext cx="538560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0560" y="2174628"/>
            <a:ext cx="538560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920" y="1535201"/>
            <a:ext cx="538944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920" y="2174628"/>
            <a:ext cx="538944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9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81CE7-C87E-4390-8083-02A83FDBBA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672452"/>
      </p:ext>
    </p:extLst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B583F-313A-4FAC-A3E1-8B0A7B12575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700939"/>
      </p:ext>
    </p:extLst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DF0EA-9A17-4EBE-869E-D4948B44EFE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280967"/>
      </p:ext>
    </p:extLst>
  </p:cSld>
  <p:clrMapOvr>
    <a:masterClrMapping/>
  </p:clrMapOvr>
  <p:transition spd="slow"/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560" y="273629"/>
            <a:ext cx="4010881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61" y="273629"/>
            <a:ext cx="6816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0560" y="1434391"/>
            <a:ext cx="4010881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56404-0E11-4372-9D3E-38A24239165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510850"/>
      </p:ext>
    </p:extLst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0401" y="4800025"/>
            <a:ext cx="73152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90401" y="612065"/>
            <a:ext cx="73152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90401" y="5367444"/>
            <a:ext cx="73152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97081-0182-452E-97E3-E9802A038B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817060"/>
      </p:ext>
    </p:extLst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5BF7A-431A-41FF-97C0-E737DA8351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77520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1806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680" y="273629"/>
            <a:ext cx="2741760" cy="585709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6719" cy="585709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91D77-0CF3-4974-90E9-FF0EB0E97D3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425070"/>
      </p:ext>
    </p:extLst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62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10777765" cy="703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880309" y="-2775"/>
            <a:ext cx="3311691" cy="703980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80749" y="115728"/>
            <a:ext cx="2317119" cy="5401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zh-CN" altLang="en-US" sz="2700" dirty="0">
                <a:solidFill>
                  <a:prstClr val="white"/>
                </a:solidFill>
                <a:latin typeface="方正兰亭中黑_GBK" pitchFamily="2" charset="-122"/>
                <a:ea typeface="方正兰亭中黑_GBK" pitchFamily="2" charset="-122"/>
              </a:rPr>
              <a:t>输入标题文本</a:t>
            </a:r>
            <a:endParaRPr lang="en-US" altLang="zh-CN" sz="2700" dirty="0">
              <a:solidFill>
                <a:prstClr val="white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650919" y="506081"/>
            <a:ext cx="288939" cy="28893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625699" y="950354"/>
            <a:ext cx="144469" cy="1444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76353" y="517342"/>
            <a:ext cx="397559" cy="39755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387440" y="803104"/>
            <a:ext cx="181827" cy="181827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353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162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04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10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336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825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396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22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3921" y="2129984"/>
            <a:ext cx="10364160" cy="14703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9761" y="3885528"/>
            <a:ext cx="8534399" cy="1752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9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8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D44BA-BEBC-4DBF-BAE3-E67BE2C4B2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748451"/>
      </p:ext>
    </p:extLst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9122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8532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535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1556793"/>
            <a:ext cx="10972800" cy="452596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49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313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9907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9553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415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9517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1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BE604-F547-4140-8137-84F16F4999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837974"/>
      </p:ext>
    </p:extLst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786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502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577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022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3392" y="1556793"/>
            <a:ext cx="10972800" cy="452596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581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711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495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89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2966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5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840" y="4406863"/>
            <a:ext cx="10362241" cy="1362383"/>
          </a:xfrm>
        </p:spPr>
        <p:txBody>
          <a:bodyPr anchor="t"/>
          <a:lstStyle>
            <a:lvl1pPr algn="l">
              <a:defRPr sz="3629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840" y="2906225"/>
            <a:ext cx="10362241" cy="1500638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77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2pPr>
            <a:lvl3pPr marL="82954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3pPr>
            <a:lvl4pPr marL="1244316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908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3859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8631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340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817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05626-6C48-457B-A132-92E97206F38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373554"/>
      </p:ext>
    </p:extLst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050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212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7178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4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8641" y="1604329"/>
            <a:ext cx="5393279" cy="4526396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6241" y="1604329"/>
            <a:ext cx="5395200" cy="4526396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422D7-4CB8-4CEC-A5D0-8E0857B5599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7970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560" y="275070"/>
            <a:ext cx="10972801" cy="1142039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0560" y="1535201"/>
            <a:ext cx="538560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0560" y="2174628"/>
            <a:ext cx="538560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920" y="1535201"/>
            <a:ext cx="538944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920" y="2174628"/>
            <a:ext cx="538944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9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81CE7-C87E-4390-8083-02A83FDBBA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35726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B583F-313A-4FAC-A3E1-8B0A7B12575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11657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DF0EA-9A17-4EBE-869E-D4948B44EFE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790923"/>
      </p:ext>
    </p:extLst>
  </p:cSld>
  <p:clrMapOvr>
    <a:masterClrMapping/>
  </p:clrMapOvr>
  <p:transition spd="slow"/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560" y="273629"/>
            <a:ext cx="4010881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61" y="273629"/>
            <a:ext cx="6816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0560" y="1434391"/>
            <a:ext cx="4010881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56404-0E11-4372-9D3E-38A24239165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8763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38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0401" y="4800025"/>
            <a:ext cx="73152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90401" y="612065"/>
            <a:ext cx="73152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90401" y="5367444"/>
            <a:ext cx="73152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97081-0182-452E-97E3-E9802A038BE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88912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5BF7A-431A-41FF-97C0-E737DA8351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992070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680" y="273629"/>
            <a:ext cx="2741760" cy="585709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6719" cy="585709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1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頁尾版面配置區 2"/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投影片編號版面配置區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91D77-0CF3-4974-90E9-FF0EB0E97D3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387759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60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09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13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7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19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8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1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7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93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5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26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47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8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181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84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2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54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7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568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575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60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42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261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73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458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62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29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8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2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164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874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145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44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577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12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46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231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44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58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0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8454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713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106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323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703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351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626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744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618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960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4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55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618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263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783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134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586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748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130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474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811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7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67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817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073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061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4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538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446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20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989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634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7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287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349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31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01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0395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58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190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221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933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83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2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0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2"/>
          </p:nvPr>
        </p:nvSpPr>
        <p:spPr>
          <a:xfrm>
            <a:off x="608641" y="6247376"/>
            <a:ext cx="2839679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177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3"/>
          </p:nvPr>
        </p:nvSpPr>
        <p:spPr>
          <a:xfrm>
            <a:off x="4170240" y="6247376"/>
            <a:ext cx="3863040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177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4"/>
          </p:nvPr>
        </p:nvSpPr>
        <p:spPr>
          <a:xfrm>
            <a:off x="8741761" y="6247376"/>
            <a:ext cx="2839679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3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fld id="{72A0ED73-8FD7-472A-9B7B-64C9EC2E2D7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29" name="標題版面配置區 4"/>
          <p:cNvSpPr txBox="1">
            <a:spLocks noGrp="1"/>
          </p:cNvSpPr>
          <p:nvPr>
            <p:ph type="title"/>
          </p:nvPr>
        </p:nvSpPr>
        <p:spPr bwMode="auto">
          <a:xfrm>
            <a:off x="608641" y="273629"/>
            <a:ext cx="10972799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1030" name="文字版面配置區 5"/>
          <p:cNvSpPr txBox="1">
            <a:spLocks noGrp="1"/>
          </p:cNvSpPr>
          <p:nvPr>
            <p:ph type="body" idx="1"/>
          </p:nvPr>
        </p:nvSpPr>
        <p:spPr bwMode="auto">
          <a:xfrm>
            <a:off x="608641" y="1604329"/>
            <a:ext cx="10972799" cy="452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046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TW" altLang="en-US" kern="1200"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5pPr>
      <a:lvl6pPr marL="414772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6pPr>
      <a:lvl7pPr marL="829544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7pPr>
      <a:lvl8pPr marL="1244316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8pPr>
      <a:lvl9pPr marL="1659087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9pPr>
    </p:titleStyle>
    <p:bodyStyle>
      <a:lvl1pPr algn="l" rtl="0" eaLnBrk="0" fontAlgn="base" hangingPunct="0">
        <a:spcBef>
          <a:spcPct val="0"/>
        </a:spcBef>
        <a:spcAft>
          <a:spcPts val="1282"/>
        </a:spcAft>
        <a:defRPr lang="en-US" altLang="zh-TW" sz="2903" kern="120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1pPr>
      <a:lvl2pPr marL="674004" indent="-259232" algn="l" rtl="0" eaLnBrk="0" fontAlgn="base" hangingPunct="0">
        <a:spcBef>
          <a:spcPct val="20000"/>
        </a:spcBef>
        <a:spcAft>
          <a:spcPct val="0"/>
        </a:spcAft>
        <a:buChar char="–"/>
        <a:defRPr sz="2540">
          <a:solidFill>
            <a:schemeClr val="tx1"/>
          </a:solidFill>
          <a:latin typeface="Arial" charset="0"/>
          <a:ea typeface="Microsoft YaHei"/>
          <a:cs typeface="Microsoft YaHei"/>
        </a:defRPr>
      </a:lvl2pPr>
      <a:lvl3pPr marL="1036930" indent="-207386" algn="l" rtl="0" eaLnBrk="0" fontAlgn="base" hangingPunct="0">
        <a:spcBef>
          <a:spcPct val="20000"/>
        </a:spcBef>
        <a:spcAft>
          <a:spcPct val="0"/>
        </a:spcAft>
        <a:buChar char="•"/>
        <a:defRPr sz="2177">
          <a:solidFill>
            <a:schemeClr val="tx1"/>
          </a:solidFill>
          <a:latin typeface="Arial" charset="0"/>
          <a:ea typeface="Microsoft YaHei"/>
          <a:cs typeface="Microsoft YaHei"/>
        </a:defRPr>
      </a:lvl3pPr>
      <a:lvl4pPr marL="1451701" indent="-207386" algn="l" rtl="0" eaLnBrk="0" fontAlgn="base" hangingPunct="0">
        <a:spcBef>
          <a:spcPct val="20000"/>
        </a:spcBef>
        <a:spcAft>
          <a:spcPct val="0"/>
        </a:spcAft>
        <a:buChar char="–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4pPr>
      <a:lvl5pPr marL="1866473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5pPr>
      <a:lvl6pPr marL="2281245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6pPr>
      <a:lvl7pPr marL="2696017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7pPr>
      <a:lvl8pPr marL="3110789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8pPr>
      <a:lvl9pPr marL="3525561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9pPr>
    </p:bodyStyle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2024/3/20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3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8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AD0BB-478E-44CD-8E60-2CD882E2A58B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2B50-DA34-45A6-B4A8-4DBB3F7FE8A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1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 txBox="1">
            <a:spLocks noGrp="1"/>
          </p:cNvSpPr>
          <p:nvPr>
            <p:ph type="dt" sz="half" idx="2"/>
          </p:nvPr>
        </p:nvSpPr>
        <p:spPr>
          <a:xfrm>
            <a:off x="608641" y="6247376"/>
            <a:ext cx="2839679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177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 txBox="1">
            <a:spLocks noGrp="1"/>
          </p:cNvSpPr>
          <p:nvPr>
            <p:ph type="ftr" sz="quarter" idx="3"/>
          </p:nvPr>
        </p:nvSpPr>
        <p:spPr>
          <a:xfrm>
            <a:off x="4170240" y="6247376"/>
            <a:ext cx="3863040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2177" kern="1200">
                <a:latin typeface="Times New Roman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 txBox="1">
            <a:spLocks noGrp="1"/>
          </p:cNvSpPr>
          <p:nvPr>
            <p:ph type="sldNum" sz="quarter" idx="4"/>
          </p:nvPr>
        </p:nvSpPr>
        <p:spPr>
          <a:xfrm>
            <a:off x="8741761" y="6247376"/>
            <a:ext cx="2839679" cy="4738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3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>
              <a:defRPr/>
            </a:pPr>
            <a:fld id="{72A0ED73-8FD7-472A-9B7B-64C9EC2E2D7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29" name="標題版面配置區 4"/>
          <p:cNvSpPr txBox="1">
            <a:spLocks noGrp="1"/>
          </p:cNvSpPr>
          <p:nvPr>
            <p:ph type="title"/>
          </p:nvPr>
        </p:nvSpPr>
        <p:spPr bwMode="auto">
          <a:xfrm>
            <a:off x="608641" y="273629"/>
            <a:ext cx="10972799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1030" name="文字版面配置區 5"/>
          <p:cNvSpPr txBox="1">
            <a:spLocks noGrp="1"/>
          </p:cNvSpPr>
          <p:nvPr>
            <p:ph type="body" idx="1"/>
          </p:nvPr>
        </p:nvSpPr>
        <p:spPr bwMode="auto">
          <a:xfrm>
            <a:off x="608641" y="1604329"/>
            <a:ext cx="10972799" cy="452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081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TW" altLang="en-US" kern="1200"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5pPr>
      <a:lvl6pPr marL="414772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6pPr>
      <a:lvl7pPr marL="829544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7pPr>
      <a:lvl8pPr marL="1244316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8pPr>
      <a:lvl9pPr marL="1659087" algn="l" rtl="0" eaLnBrk="0" fontAlgn="base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itchFamily="34" charset="0"/>
          <a:ea typeface="Microsoft YaHei"/>
          <a:cs typeface="Mangal" pitchFamily="2"/>
        </a:defRPr>
      </a:lvl9pPr>
    </p:titleStyle>
    <p:bodyStyle>
      <a:lvl1pPr algn="l" rtl="0" eaLnBrk="0" fontAlgn="base" hangingPunct="0">
        <a:spcBef>
          <a:spcPct val="0"/>
        </a:spcBef>
        <a:spcAft>
          <a:spcPts val="1282"/>
        </a:spcAft>
        <a:defRPr lang="en-US" altLang="zh-TW" sz="2903" kern="120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1pPr>
      <a:lvl2pPr marL="674004" indent="-259232" algn="l" rtl="0" eaLnBrk="0" fontAlgn="base" hangingPunct="0">
        <a:spcBef>
          <a:spcPct val="20000"/>
        </a:spcBef>
        <a:spcAft>
          <a:spcPct val="0"/>
        </a:spcAft>
        <a:buChar char="–"/>
        <a:defRPr sz="2540">
          <a:solidFill>
            <a:schemeClr val="tx1"/>
          </a:solidFill>
          <a:latin typeface="Arial" charset="0"/>
          <a:ea typeface="Microsoft YaHei"/>
          <a:cs typeface="Microsoft YaHei"/>
        </a:defRPr>
      </a:lvl2pPr>
      <a:lvl3pPr marL="1036930" indent="-207386" algn="l" rtl="0" eaLnBrk="0" fontAlgn="base" hangingPunct="0">
        <a:spcBef>
          <a:spcPct val="20000"/>
        </a:spcBef>
        <a:spcAft>
          <a:spcPct val="0"/>
        </a:spcAft>
        <a:buChar char="•"/>
        <a:defRPr sz="2177">
          <a:solidFill>
            <a:schemeClr val="tx1"/>
          </a:solidFill>
          <a:latin typeface="Arial" charset="0"/>
          <a:ea typeface="Microsoft YaHei"/>
          <a:cs typeface="Microsoft YaHei"/>
        </a:defRPr>
      </a:lvl3pPr>
      <a:lvl4pPr marL="1451701" indent="-207386" algn="l" rtl="0" eaLnBrk="0" fontAlgn="base" hangingPunct="0">
        <a:spcBef>
          <a:spcPct val="20000"/>
        </a:spcBef>
        <a:spcAft>
          <a:spcPct val="0"/>
        </a:spcAft>
        <a:buChar char="–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4pPr>
      <a:lvl5pPr marL="1866473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5pPr>
      <a:lvl6pPr marL="2281245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6pPr>
      <a:lvl7pPr marL="2696017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7pPr>
      <a:lvl8pPr marL="3110789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8pPr>
      <a:lvl9pPr marL="3525561" indent="-207386" algn="l" rtl="0" eaLnBrk="0" fontAlgn="base" hangingPunct="0">
        <a:spcBef>
          <a:spcPct val="20000"/>
        </a:spcBef>
        <a:spcAft>
          <a:spcPct val="0"/>
        </a:spcAft>
        <a:buChar char="»"/>
        <a:defRPr sz="1814">
          <a:solidFill>
            <a:schemeClr val="tx1"/>
          </a:solidFill>
          <a:latin typeface="Arial" charset="0"/>
          <a:ea typeface="Microsoft YaHei"/>
          <a:cs typeface="Microsoft YaHei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3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6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5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DE04-8B93-40EE-BBBA-0106357E52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739D-4289-4486-AF70-3DA9594E3A8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0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0" r="-9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/>
          <p:cNvSpPr txBox="1">
            <a:spLocks noChangeArrowheads="1"/>
          </p:cNvSpPr>
          <p:nvPr/>
        </p:nvSpPr>
        <p:spPr bwMode="gray">
          <a:xfrm>
            <a:off x="2654300" y="2447925"/>
            <a:ext cx="9298517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kumimoji="1"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Char char="•"/>
              <a:defRPr kumimoji="1"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超研澤細圓" panose="02010609010101010101" pitchFamily="49" charset="-120"/>
              </a:rPr>
              <a:t>楊</a:t>
            </a:r>
            <a:r>
              <a:rPr lang="zh-TW" altLang="en-US" sz="2800">
                <a:latin typeface="Verdana"/>
                <a:ea typeface="超研澤細圓" panose="02010609010101010101" pitchFamily="49" charset="-120"/>
              </a:rPr>
              <a:t>于</a:t>
            </a:r>
            <a:r>
              <a:rPr kumimoji="1" lang="zh-TW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超研澤細圓" panose="02010609010101010101" pitchFamily="49" charset="-120"/>
              </a:rPr>
              <a:t>孟</a:t>
            </a:r>
            <a:r>
              <a:rPr lang="zh-TW" altLang="en-US" sz="2800">
                <a:latin typeface="Verdana"/>
                <a:ea typeface="超研澤細圓" panose="02010609010101010101" pitchFamily="49" charset="-120"/>
              </a:rPr>
              <a:t> </a:t>
            </a:r>
            <a:r>
              <a:rPr kumimoji="1" lang="zh-TW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超研澤細圓" panose="02010609010101010101" pitchFamily="49" charset="-120"/>
              </a:rPr>
              <a:t> 陳盈縈</a:t>
            </a:r>
            <a:r>
              <a:rPr lang="zh-TW" altLang="en-US" sz="2800">
                <a:latin typeface="Verdana"/>
                <a:ea typeface="超研澤細圓" panose="02010609010101010101" pitchFamily="49" charset="-120"/>
              </a:rPr>
              <a:t> </a:t>
            </a:r>
            <a:r>
              <a:rPr kumimoji="1" lang="zh-TW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超研澤細圓" panose="02010609010101010101" pitchFamily="49" charset="-120"/>
              </a:rPr>
              <a:t> 吳</a:t>
            </a:r>
            <a:r>
              <a:rPr lang="zh-TW" altLang="en-US" sz="2800">
                <a:latin typeface="Verdana"/>
                <a:ea typeface="超研澤細圓" panose="02010609010101010101" pitchFamily="49" charset="-120"/>
              </a:rPr>
              <a:t>迎韶</a:t>
            </a:r>
            <a:r>
              <a:rPr kumimoji="1" lang="zh-TW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超研澤細圓" panose="02010609010101010101" pitchFamily="49" charset="-120"/>
              </a:rPr>
              <a:t> 何姵萮</a:t>
            </a:r>
            <a:endParaRPr kumimoji="1"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超研澤細圓" panose="02010609010101010101" pitchFamily="49" charset="-12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95464" y="-4763"/>
            <a:ext cx="1552575" cy="1585913"/>
            <a:chOff x="171" y="-3"/>
            <a:chExt cx="978" cy="999"/>
          </a:xfrm>
        </p:grpSpPr>
        <p:sp>
          <p:nvSpPr>
            <p:cNvPr id="6" name="Freeform 5"/>
            <p:cNvSpPr>
              <a:spLocks/>
            </p:cNvSpPr>
            <p:nvPr/>
          </p:nvSpPr>
          <p:spPr bwMode="gray">
            <a:xfrm>
              <a:off x="653" y="-3"/>
              <a:ext cx="496" cy="999"/>
            </a:xfrm>
            <a:custGeom>
              <a:avLst/>
              <a:gdLst>
                <a:gd name="T0" fmla="*/ 84 w 496"/>
                <a:gd name="T1" fmla="*/ 0 h 999"/>
                <a:gd name="T2" fmla="*/ 496 w 496"/>
                <a:gd name="T3" fmla="*/ 854 h 999"/>
                <a:gd name="T4" fmla="*/ 496 w 496"/>
                <a:gd name="T5" fmla="*/ 999 h 999"/>
                <a:gd name="T6" fmla="*/ 0 w 496"/>
                <a:gd name="T7" fmla="*/ 188 h 999"/>
                <a:gd name="T8" fmla="*/ 84 w 496"/>
                <a:gd name="T9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999">
                  <a:moveTo>
                    <a:pt x="84" y="0"/>
                  </a:moveTo>
                  <a:lnTo>
                    <a:pt x="496" y="854"/>
                  </a:lnTo>
                  <a:lnTo>
                    <a:pt x="496" y="999"/>
                  </a:lnTo>
                  <a:lnTo>
                    <a:pt x="0" y="18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171" y="0"/>
              <a:ext cx="564" cy="187"/>
            </a:xfrm>
            <a:custGeom>
              <a:avLst/>
              <a:gdLst>
                <a:gd name="T0" fmla="*/ 564 w 564"/>
                <a:gd name="T1" fmla="*/ 0 h 187"/>
                <a:gd name="T2" fmla="*/ 482 w 564"/>
                <a:gd name="T3" fmla="*/ 187 h 187"/>
                <a:gd name="T4" fmla="*/ 0 w 564"/>
                <a:gd name="T5" fmla="*/ 0 h 187"/>
                <a:gd name="T6" fmla="*/ 564 w 564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4" h="187">
                  <a:moveTo>
                    <a:pt x="564" y="0"/>
                  </a:moveTo>
                  <a:lnTo>
                    <a:pt x="482" y="187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/>
              </a:endParaRPr>
            </a:p>
          </p:txBody>
        </p:sp>
      </p:grpSp>
      <p:sp>
        <p:nvSpPr>
          <p:cNvPr id="8" name="Freeform 8"/>
          <p:cNvSpPr>
            <a:spLocks/>
          </p:cNvSpPr>
          <p:nvPr/>
        </p:nvSpPr>
        <p:spPr bwMode="gray">
          <a:xfrm>
            <a:off x="3395664" y="-9525"/>
            <a:ext cx="1895475" cy="1519238"/>
          </a:xfrm>
          <a:custGeom>
            <a:avLst/>
            <a:gdLst>
              <a:gd name="T0" fmla="*/ 843 w 1194"/>
              <a:gd name="T1" fmla="*/ 0 h 957"/>
              <a:gd name="T2" fmla="*/ 0 w 1194"/>
              <a:gd name="T3" fmla="*/ 885 h 957"/>
              <a:gd name="T4" fmla="*/ 0 w 1194"/>
              <a:gd name="T5" fmla="*/ 957 h 957"/>
              <a:gd name="T6" fmla="*/ 1194 w 1194"/>
              <a:gd name="T7" fmla="*/ 0 h 957"/>
              <a:gd name="T8" fmla="*/ 843 w 1194"/>
              <a:gd name="T9" fmla="*/ 0 h 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4" h="957">
                <a:moveTo>
                  <a:pt x="843" y="0"/>
                </a:moveTo>
                <a:lnTo>
                  <a:pt x="0" y="885"/>
                </a:lnTo>
                <a:lnTo>
                  <a:pt x="0" y="957"/>
                </a:lnTo>
                <a:lnTo>
                  <a:pt x="1194" y="0"/>
                </a:lnTo>
                <a:lnTo>
                  <a:pt x="843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9" name="Freeform 13"/>
          <p:cNvSpPr>
            <a:spLocks/>
          </p:cNvSpPr>
          <p:nvPr/>
        </p:nvSpPr>
        <p:spPr bwMode="gray">
          <a:xfrm>
            <a:off x="3395663" y="4518025"/>
            <a:ext cx="2946400" cy="2344738"/>
          </a:xfrm>
          <a:custGeom>
            <a:avLst/>
            <a:gdLst>
              <a:gd name="T0" fmla="*/ 1344 w 1856"/>
              <a:gd name="T1" fmla="*/ 1474 h 1477"/>
              <a:gd name="T2" fmla="*/ 0 w 1856"/>
              <a:gd name="T3" fmla="*/ 97 h 1477"/>
              <a:gd name="T4" fmla="*/ 0 w 1856"/>
              <a:gd name="T5" fmla="*/ 0 h 1477"/>
              <a:gd name="T6" fmla="*/ 1856 w 1856"/>
              <a:gd name="T7" fmla="*/ 1474 h 1477"/>
              <a:gd name="T8" fmla="*/ 1848 w 1856"/>
              <a:gd name="T9" fmla="*/ 1477 h 1477"/>
              <a:gd name="T10" fmla="*/ 1344 w 1856"/>
              <a:gd name="T11" fmla="*/ 1474 h 1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6" h="1477">
                <a:moveTo>
                  <a:pt x="1344" y="1474"/>
                </a:moveTo>
                <a:lnTo>
                  <a:pt x="0" y="97"/>
                </a:lnTo>
                <a:lnTo>
                  <a:pt x="0" y="0"/>
                </a:lnTo>
                <a:lnTo>
                  <a:pt x="1856" y="1474"/>
                </a:lnTo>
                <a:lnTo>
                  <a:pt x="1848" y="1477"/>
                </a:lnTo>
                <a:lnTo>
                  <a:pt x="1344" y="1474"/>
                </a:lnTo>
                <a:close/>
              </a:path>
            </a:pathLst>
          </a:custGeom>
          <a:solidFill>
            <a:srgbClr val="E6C54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5719764" y="-1627188"/>
            <a:ext cx="2338387" cy="1627188"/>
          </a:xfrm>
          <a:custGeom>
            <a:avLst/>
            <a:gdLst>
              <a:gd name="T0" fmla="*/ 1473 w 1473"/>
              <a:gd name="T1" fmla="*/ 6 h 1025"/>
              <a:gd name="T2" fmla="*/ 2 w 1473"/>
              <a:gd name="T3" fmla="*/ 1025 h 1025"/>
              <a:gd name="T4" fmla="*/ 0 w 1473"/>
              <a:gd name="T5" fmla="*/ 995 h 1025"/>
              <a:gd name="T6" fmla="*/ 1350 w 1473"/>
              <a:gd name="T7" fmla="*/ 0 h 1025"/>
              <a:gd name="T8" fmla="*/ 1473 w 1473"/>
              <a:gd name="T9" fmla="*/ 6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3" h="1025">
                <a:moveTo>
                  <a:pt x="1473" y="6"/>
                </a:moveTo>
                <a:lnTo>
                  <a:pt x="2" y="1025"/>
                </a:lnTo>
                <a:lnTo>
                  <a:pt x="0" y="995"/>
                </a:lnTo>
                <a:lnTo>
                  <a:pt x="1350" y="0"/>
                </a:lnTo>
                <a:lnTo>
                  <a:pt x="1473" y="6"/>
                </a:lnTo>
                <a:close/>
              </a:path>
            </a:pathLst>
          </a:custGeom>
          <a:solidFill>
            <a:srgbClr val="1142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6044672" y="-1976768"/>
            <a:ext cx="2138362" cy="1581150"/>
          </a:xfrm>
          <a:custGeom>
            <a:avLst/>
            <a:gdLst>
              <a:gd name="T0" fmla="*/ 1347 w 1347"/>
              <a:gd name="T1" fmla="*/ 0 h 996"/>
              <a:gd name="T2" fmla="*/ 0 w 1347"/>
              <a:gd name="T3" fmla="*/ 996 h 996"/>
              <a:gd name="T4" fmla="*/ 0 w 1347"/>
              <a:gd name="T5" fmla="*/ 957 h 996"/>
              <a:gd name="T6" fmla="*/ 1191 w 1347"/>
              <a:gd name="T7" fmla="*/ 0 h 996"/>
              <a:gd name="T8" fmla="*/ 1347 w 1347"/>
              <a:gd name="T9" fmla="*/ 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96">
                <a:moveTo>
                  <a:pt x="1347" y="0"/>
                </a:moveTo>
                <a:lnTo>
                  <a:pt x="0" y="996"/>
                </a:lnTo>
                <a:lnTo>
                  <a:pt x="0" y="957"/>
                </a:lnTo>
                <a:lnTo>
                  <a:pt x="1191" y="0"/>
                </a:lnTo>
                <a:lnTo>
                  <a:pt x="1347" y="0"/>
                </a:lnTo>
                <a:close/>
              </a:path>
            </a:pathLst>
          </a:custGeom>
          <a:solidFill>
            <a:srgbClr val="2DAA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3400425" y="-2994025"/>
            <a:ext cx="0" cy="2957512"/>
          </a:xfrm>
          <a:prstGeom prst="line">
            <a:avLst/>
          </a:prstGeom>
          <a:noFill/>
          <a:ln w="9525">
            <a:solidFill>
              <a:srgbClr val="2DAAC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3335338" y="-3128963"/>
            <a:ext cx="0" cy="3128963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/>
            </a:endParaRPr>
          </a:p>
        </p:txBody>
      </p:sp>
      <p:sp>
        <p:nvSpPr>
          <p:cNvPr id="17" name="Rectangle 16"/>
          <p:cNvSpPr txBox="1">
            <a:spLocks noChangeArrowheads="1"/>
          </p:cNvSpPr>
          <p:nvPr/>
        </p:nvSpPr>
        <p:spPr bwMode="gray">
          <a:xfrm>
            <a:off x="3540126" y="1925650"/>
            <a:ext cx="928581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/>
                <a:cs typeface="+mj-cs"/>
              </a:rPr>
              <a:t>2017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/>
                <a:cs typeface="+mj-cs"/>
              </a:rPr>
              <a:t>世界傳統射箭嘉年華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/>
              <a:cs typeface="+mj-cs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gray">
          <a:xfrm>
            <a:off x="3540126" y="1568451"/>
            <a:ext cx="30267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Verdana"/>
                <a:ea typeface="굴림"/>
              </a:rPr>
              <a:t>ARROW  CELESTIAL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50538" y="6216432"/>
            <a:ext cx="111022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 dirty="0">
                <a:latin typeface="微軟正黑體"/>
                <a:ea typeface="微軟正黑體"/>
              </a:rPr>
              <a:t>僑光科技大學                    指導老師：歐芳君   黃意文</a:t>
            </a:r>
            <a:endParaRPr lang="zh-TW" altLang="en-US" sz="3600" b="1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3032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11 -0.28703 L -3.33333E-6 -4.81481E-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800" y="14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5 -0.22546 L -3.33333E-6 7.40741E-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39 0.28796 L 1.38889E-6 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3600" y="-1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0132 L -0.25312 0.2347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000" y="1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834 L -0.23003 0.228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100" y="11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7407 L 1.66667E-6 0.664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6852 L -2.77778E-7 0.6518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9600" dirty="0">
                <a:solidFill>
                  <a:schemeClr val="bg1"/>
                </a:solidFill>
              </a:rPr>
              <a:t>高雄世運主場館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220686" y="296883"/>
            <a:ext cx="8930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高雄世運主場館</a:t>
            </a:r>
          </a:p>
        </p:txBody>
      </p:sp>
    </p:spTree>
    <p:extLst>
      <p:ext uri="{BB962C8B-B14F-4D97-AF65-F5344CB8AC3E}">
        <p14:creationId xmlns:p14="http://schemas.microsoft.com/office/powerpoint/2010/main" val="81648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75330" y="-795510"/>
            <a:ext cx="3157537" cy="7719485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62" y="1910540"/>
            <a:ext cx="5180982" cy="344859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/>
        </p:spPr>
      </p:pic>
      <p:grpSp>
        <p:nvGrpSpPr>
          <p:cNvPr id="29" name="群組 28"/>
          <p:cNvGrpSpPr/>
          <p:nvPr/>
        </p:nvGrpSpPr>
        <p:grpSpPr>
          <a:xfrm>
            <a:off x="7094376" y="5641113"/>
            <a:ext cx="4471422" cy="989644"/>
            <a:chOff x="6826325" y="5486474"/>
            <a:chExt cx="4471422" cy="989644"/>
          </a:xfrm>
        </p:grpSpPr>
        <p:grpSp>
          <p:nvGrpSpPr>
            <p:cNvPr id="126" name="组合 96"/>
            <p:cNvGrpSpPr/>
            <p:nvPr/>
          </p:nvGrpSpPr>
          <p:grpSpPr>
            <a:xfrm>
              <a:off x="6826325" y="5486474"/>
              <a:ext cx="638592" cy="989644"/>
              <a:chOff x="622077" y="1100038"/>
              <a:chExt cx="638591" cy="797963"/>
            </a:xfrm>
          </p:grpSpPr>
          <p:sp>
            <p:nvSpPr>
              <p:cNvPr id="127" name="矩形 2"/>
              <p:cNvSpPr/>
              <p:nvPr/>
            </p:nvSpPr>
            <p:spPr>
              <a:xfrm rot="5400000">
                <a:off x="554462" y="1167653"/>
                <a:ext cx="773822" cy="638591"/>
              </a:xfrm>
              <a:custGeom>
                <a:avLst/>
                <a:gdLst/>
                <a:ahLst/>
                <a:cxnLst/>
                <a:rect l="l" t="t" r="r" b="b"/>
                <a:pathLst>
                  <a:path w="811496" h="669681">
                    <a:moveTo>
                      <a:pt x="1" y="405747"/>
                    </a:moveTo>
                    <a:lnTo>
                      <a:pt x="405749" y="0"/>
                    </a:lnTo>
                    <a:lnTo>
                      <a:pt x="811495" y="405747"/>
                    </a:lnTo>
                    <a:close/>
                    <a:moveTo>
                      <a:pt x="0" y="669681"/>
                    </a:moveTo>
                    <a:lnTo>
                      <a:pt x="0" y="405748"/>
                    </a:lnTo>
                    <a:lnTo>
                      <a:pt x="811496" y="405748"/>
                    </a:lnTo>
                    <a:lnTo>
                      <a:pt x="811496" y="6696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TextBox 98"/>
              <p:cNvSpPr txBox="1"/>
              <p:nvPr/>
            </p:nvSpPr>
            <p:spPr>
              <a:xfrm>
                <a:off x="652438" y="1190115"/>
                <a:ext cx="3802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Swiss911 XCm BT" pitchFamily="34" charset="0"/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  <a:latin typeface="Swiss911 XCm BT" pitchFamily="34" charset="0"/>
                </a:endParaRPr>
              </a:p>
            </p:txBody>
          </p:sp>
        </p:grpSp>
        <p:cxnSp>
          <p:nvCxnSpPr>
            <p:cNvPr id="15" name="直線接點 14"/>
            <p:cNvCxnSpPr/>
            <p:nvPr/>
          </p:nvCxnSpPr>
          <p:spPr>
            <a:xfrm>
              <a:off x="7089642" y="6397806"/>
              <a:ext cx="4208105" cy="2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1441374" y="5526532"/>
            <a:ext cx="4603009" cy="1005061"/>
            <a:chOff x="1425375" y="5359132"/>
            <a:chExt cx="4603009" cy="1005061"/>
          </a:xfrm>
        </p:grpSpPr>
        <p:grpSp>
          <p:nvGrpSpPr>
            <p:cNvPr id="123" name="组合 15"/>
            <p:cNvGrpSpPr/>
            <p:nvPr/>
          </p:nvGrpSpPr>
          <p:grpSpPr>
            <a:xfrm>
              <a:off x="1425375" y="5359132"/>
              <a:ext cx="836808" cy="1005061"/>
              <a:chOff x="622077" y="1100038"/>
              <a:chExt cx="638591" cy="773822"/>
            </a:xfrm>
          </p:grpSpPr>
          <p:sp>
            <p:nvSpPr>
              <p:cNvPr id="124" name="矩形 2"/>
              <p:cNvSpPr/>
              <p:nvPr/>
            </p:nvSpPr>
            <p:spPr>
              <a:xfrm rot="5400000">
                <a:off x="554462" y="1167653"/>
                <a:ext cx="773822" cy="638591"/>
              </a:xfrm>
              <a:custGeom>
                <a:avLst/>
                <a:gdLst/>
                <a:ahLst/>
                <a:cxnLst/>
                <a:rect l="l" t="t" r="r" b="b"/>
                <a:pathLst>
                  <a:path w="811496" h="669681">
                    <a:moveTo>
                      <a:pt x="1" y="405747"/>
                    </a:moveTo>
                    <a:lnTo>
                      <a:pt x="405749" y="0"/>
                    </a:lnTo>
                    <a:lnTo>
                      <a:pt x="811495" y="405747"/>
                    </a:lnTo>
                    <a:close/>
                    <a:moveTo>
                      <a:pt x="0" y="669681"/>
                    </a:moveTo>
                    <a:lnTo>
                      <a:pt x="0" y="405748"/>
                    </a:lnTo>
                    <a:lnTo>
                      <a:pt x="811496" y="405748"/>
                    </a:lnTo>
                    <a:lnTo>
                      <a:pt x="811496" y="66968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TextBox 13"/>
              <p:cNvSpPr txBox="1"/>
              <p:nvPr/>
            </p:nvSpPr>
            <p:spPr>
              <a:xfrm>
                <a:off x="634286" y="1198082"/>
                <a:ext cx="358670" cy="54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Swiss911 XCm BT" pitchFamily="34" charset="0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Swiss911 XCm BT" pitchFamily="34" charset="0"/>
                </a:endParaRPr>
              </a:p>
            </p:txBody>
          </p:sp>
        </p:grpSp>
        <p:cxnSp>
          <p:nvCxnSpPr>
            <p:cNvPr id="135" name="直接连接符 31"/>
            <p:cNvCxnSpPr/>
            <p:nvPr/>
          </p:nvCxnSpPr>
          <p:spPr>
            <a:xfrm>
              <a:off x="1635896" y="6336907"/>
              <a:ext cx="4392488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8402894" y="5396915"/>
            <a:ext cx="21850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宣誓</a:t>
            </a:r>
          </a:p>
        </p:txBody>
      </p:sp>
      <p:sp>
        <p:nvSpPr>
          <p:cNvPr id="26" name="矩形 25"/>
          <p:cNvSpPr/>
          <p:nvPr/>
        </p:nvSpPr>
        <p:spPr>
          <a:xfrm>
            <a:off x="3082207" y="189967"/>
            <a:ext cx="532068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10000" b="1" spc="50" dirty="0">
                <a:ln w="28575" cmpd="sng">
                  <a:solidFill>
                    <a:schemeClr val="accent4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開幕典禮</a:t>
            </a:r>
            <a:endParaRPr lang="zh-TW" altLang="en-US" sz="10000" b="1" spc="50" dirty="0">
              <a:ln w="28575" cmpd="sng">
                <a:solidFill>
                  <a:schemeClr val="accent4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710661" y="5380420"/>
            <a:ext cx="1998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致詞</a:t>
            </a:r>
          </a:p>
        </p:txBody>
      </p:sp>
      <p:pic>
        <p:nvPicPr>
          <p:cNvPr id="137" name="圖片 136" descr="WWS Public Speaking Logo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113" b="5128"/>
          <a:stretch>
            <a:fillRect/>
          </a:stretch>
        </p:blipFill>
        <p:spPr>
          <a:xfrm>
            <a:off x="2710661" y="1988671"/>
            <a:ext cx="3372204" cy="34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4" name="组合 45"/>
          <p:cNvGrpSpPr/>
          <p:nvPr/>
        </p:nvGrpSpPr>
        <p:grpSpPr>
          <a:xfrm flipH="1">
            <a:off x="4183183" y="3055183"/>
            <a:ext cx="8008817" cy="747633"/>
            <a:chOff x="2072079" y="2251151"/>
            <a:chExt cx="4890364" cy="228143"/>
          </a:xfrm>
        </p:grpSpPr>
        <p:cxnSp>
          <p:nvCxnSpPr>
            <p:cNvPr id="65" name="直接连接符​​ 10"/>
            <p:cNvCxnSpPr/>
            <p:nvPr/>
          </p:nvCxnSpPr>
          <p:spPr bwMode="auto">
            <a:xfrm>
              <a:off x="3565999" y="2462712"/>
              <a:ext cx="3396444" cy="16582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sp>
          <p:nvSpPr>
            <p:cNvPr id="66" name="矩形​​ 13"/>
            <p:cNvSpPr/>
            <p:nvPr/>
          </p:nvSpPr>
          <p:spPr bwMode="auto">
            <a:xfrm>
              <a:off x="2072079" y="2251151"/>
              <a:ext cx="1793388" cy="21683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5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雲門舞集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0" name="组合 46"/>
          <p:cNvGrpSpPr/>
          <p:nvPr/>
        </p:nvGrpSpPr>
        <p:grpSpPr>
          <a:xfrm>
            <a:off x="29516" y="5598997"/>
            <a:ext cx="8826893" cy="585568"/>
            <a:chOff x="1421561" y="3428284"/>
            <a:chExt cx="4890363" cy="216839"/>
          </a:xfrm>
        </p:grpSpPr>
        <p:cxnSp>
          <p:nvCxnSpPr>
            <p:cNvPr id="81" name="直接连接符​​ 14"/>
            <p:cNvCxnSpPr/>
            <p:nvPr/>
          </p:nvCxnSpPr>
          <p:spPr bwMode="auto">
            <a:xfrm flipV="1">
              <a:off x="2463850" y="3638259"/>
              <a:ext cx="3848074" cy="2551"/>
            </a:xfrm>
            <a:prstGeom prst="line">
              <a:avLst/>
            </a:prstGeom>
            <a:noFill/>
            <a:ln w="57150" cap="flat" cmpd="sng" algn="ctr">
              <a:solidFill>
                <a:srgbClr val="00ACF1"/>
              </a:solidFill>
              <a:prstDash val="solid"/>
            </a:ln>
            <a:effectLst/>
          </p:spPr>
        </p:cxnSp>
        <p:sp>
          <p:nvSpPr>
            <p:cNvPr id="82" name="矩形​​ 17"/>
            <p:cNvSpPr/>
            <p:nvPr/>
          </p:nvSpPr>
          <p:spPr bwMode="auto">
            <a:xfrm>
              <a:off x="1421561" y="3428284"/>
              <a:ext cx="1793388" cy="216839"/>
            </a:xfrm>
            <a:prstGeom prst="rect">
              <a:avLst/>
            </a:prstGeom>
            <a:solidFill>
              <a:srgbClr val="00ACF1"/>
            </a:solidFill>
            <a:ln w="57150" cap="flat" cmpd="sng" algn="ctr">
              <a:solidFill>
                <a:srgbClr val="00ACF1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5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宋江陣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8" name="组合 44"/>
          <p:cNvGrpSpPr/>
          <p:nvPr/>
        </p:nvGrpSpPr>
        <p:grpSpPr>
          <a:xfrm>
            <a:off x="0" y="710264"/>
            <a:ext cx="6560946" cy="563370"/>
            <a:chOff x="1389238" y="1099175"/>
            <a:chExt cx="4916666" cy="216839"/>
          </a:xfrm>
          <a:solidFill>
            <a:schemeClr val="accent6">
              <a:lumMod val="60000"/>
              <a:lumOff val="40000"/>
            </a:schemeClr>
          </a:solidFill>
        </p:grpSpPr>
        <p:cxnSp>
          <p:nvCxnSpPr>
            <p:cNvPr id="99" name="直接连接符​​ 6"/>
            <p:cNvCxnSpPr/>
            <p:nvPr/>
          </p:nvCxnSpPr>
          <p:spPr bwMode="auto">
            <a:xfrm flipV="1">
              <a:off x="2459837" y="1309150"/>
              <a:ext cx="3846067" cy="2551"/>
            </a:xfrm>
            <a:prstGeom prst="line">
              <a:avLst/>
            </a:prstGeom>
            <a:grpFill/>
            <a:ln w="571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  <a:effectLst/>
          </p:spPr>
        </p:cxnSp>
        <p:sp>
          <p:nvSpPr>
            <p:cNvPr id="100" name="矩形​​ 9"/>
            <p:cNvSpPr/>
            <p:nvPr/>
          </p:nvSpPr>
          <p:spPr bwMode="auto">
            <a:xfrm>
              <a:off x="1389238" y="1099175"/>
              <a:ext cx="1895524" cy="216839"/>
            </a:xfrm>
            <a:prstGeom prst="rect">
              <a:avLst/>
            </a:prstGeom>
            <a:grpFill/>
            <a:ln w="571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客家八音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1" name="靶子"/>
          <p:cNvGrpSpPr/>
          <p:nvPr/>
        </p:nvGrpSpPr>
        <p:grpSpPr>
          <a:xfrm>
            <a:off x="8282663" y="3747120"/>
            <a:ext cx="2925569" cy="3136565"/>
            <a:chOff x="5230078" y="3069335"/>
            <a:chExt cx="1866810" cy="2066579"/>
          </a:xfrm>
        </p:grpSpPr>
        <p:grpSp>
          <p:nvGrpSpPr>
            <p:cNvPr id="102" name="组合 184"/>
            <p:cNvGrpSpPr/>
            <p:nvPr/>
          </p:nvGrpSpPr>
          <p:grpSpPr>
            <a:xfrm>
              <a:off x="5230078" y="3069335"/>
              <a:ext cx="1866810" cy="2066579"/>
              <a:chOff x="5230078" y="3069335"/>
              <a:chExt cx="1866810" cy="2066579"/>
            </a:xfrm>
          </p:grpSpPr>
          <p:grpSp>
            <p:nvGrpSpPr>
              <p:cNvPr id="107" name="组合 15"/>
              <p:cNvGrpSpPr/>
              <p:nvPr/>
            </p:nvGrpSpPr>
            <p:grpSpPr>
              <a:xfrm rot="20799778">
                <a:off x="6102506" y="3069335"/>
                <a:ext cx="372634" cy="168181"/>
                <a:chOff x="10139083" y="2200275"/>
                <a:chExt cx="372634" cy="168181"/>
              </a:xfrm>
            </p:grpSpPr>
            <p:sp>
              <p:nvSpPr>
                <p:cNvPr id="121" name="任意多边形 14"/>
                <p:cNvSpPr/>
                <p:nvPr/>
              </p:nvSpPr>
              <p:spPr>
                <a:xfrm>
                  <a:off x="10139083" y="2227695"/>
                  <a:ext cx="164740" cy="14076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23" name="任意多边形 86"/>
                <p:cNvSpPr/>
                <p:nvPr/>
              </p:nvSpPr>
              <p:spPr>
                <a:xfrm flipH="1">
                  <a:off x="10300390" y="2200275"/>
                  <a:ext cx="211327" cy="16818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  <p:grpSp>
            <p:nvGrpSpPr>
              <p:cNvPr id="109" name="组合 166"/>
              <p:cNvGrpSpPr/>
              <p:nvPr/>
            </p:nvGrpSpPr>
            <p:grpSpPr>
              <a:xfrm>
                <a:off x="5230078" y="3269104"/>
                <a:ext cx="1866810" cy="1866810"/>
                <a:chOff x="3562070" y="3476331"/>
                <a:chExt cx="1910796" cy="191079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0" name="椭圆 164"/>
                <p:cNvSpPr/>
                <p:nvPr/>
              </p:nvSpPr>
              <p:spPr>
                <a:xfrm>
                  <a:off x="3562070" y="3476331"/>
                  <a:ext cx="1910796" cy="191079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11" name="椭圆 163"/>
                <p:cNvSpPr/>
                <p:nvPr/>
              </p:nvSpPr>
              <p:spPr>
                <a:xfrm>
                  <a:off x="3759389" y="3669001"/>
                  <a:ext cx="1533150" cy="15331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12" name="椭圆 162"/>
                <p:cNvSpPr/>
                <p:nvPr/>
              </p:nvSpPr>
              <p:spPr>
                <a:xfrm>
                  <a:off x="3981533" y="3876630"/>
                  <a:ext cx="1092182" cy="109218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13" name="椭圆 165"/>
                <p:cNvSpPr/>
                <p:nvPr/>
              </p:nvSpPr>
              <p:spPr>
                <a:xfrm>
                  <a:off x="4095657" y="3983738"/>
                  <a:ext cx="870432" cy="870432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</p:grpSp>
        <p:sp>
          <p:nvSpPr>
            <p:cNvPr id="105" name="椭圆 187"/>
            <p:cNvSpPr/>
            <p:nvPr/>
          </p:nvSpPr>
          <p:spPr>
            <a:xfrm>
              <a:off x="6106052" y="4093252"/>
              <a:ext cx="243600" cy="243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/>
            </a:p>
          </p:txBody>
        </p:sp>
      </p:grpSp>
      <p:grpSp>
        <p:nvGrpSpPr>
          <p:cNvPr id="126" name="靶子"/>
          <p:cNvGrpSpPr/>
          <p:nvPr/>
        </p:nvGrpSpPr>
        <p:grpSpPr>
          <a:xfrm>
            <a:off x="1531917" y="1967296"/>
            <a:ext cx="2904030" cy="3210345"/>
            <a:chOff x="5230078" y="3069335"/>
            <a:chExt cx="1866810" cy="2066579"/>
          </a:xfrm>
        </p:grpSpPr>
        <p:grpSp>
          <p:nvGrpSpPr>
            <p:cNvPr id="127" name="组合 184"/>
            <p:cNvGrpSpPr/>
            <p:nvPr/>
          </p:nvGrpSpPr>
          <p:grpSpPr>
            <a:xfrm>
              <a:off x="5230078" y="3069335"/>
              <a:ext cx="1866810" cy="2066579"/>
              <a:chOff x="5230078" y="3069335"/>
              <a:chExt cx="1866810" cy="2066579"/>
            </a:xfrm>
          </p:grpSpPr>
          <p:grpSp>
            <p:nvGrpSpPr>
              <p:cNvPr id="129" name="组合 15"/>
              <p:cNvGrpSpPr/>
              <p:nvPr/>
            </p:nvGrpSpPr>
            <p:grpSpPr>
              <a:xfrm rot="20799778">
                <a:off x="6102506" y="3069335"/>
                <a:ext cx="372634" cy="168181"/>
                <a:chOff x="10139083" y="2200275"/>
                <a:chExt cx="372634" cy="168181"/>
              </a:xfrm>
            </p:grpSpPr>
            <p:sp>
              <p:nvSpPr>
                <p:cNvPr id="135" name="任意多边形 14"/>
                <p:cNvSpPr/>
                <p:nvPr/>
              </p:nvSpPr>
              <p:spPr>
                <a:xfrm>
                  <a:off x="10139083" y="2227695"/>
                  <a:ext cx="164740" cy="14076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36" name="任意多边形 86"/>
                <p:cNvSpPr/>
                <p:nvPr/>
              </p:nvSpPr>
              <p:spPr>
                <a:xfrm flipH="1">
                  <a:off x="10300390" y="2200275"/>
                  <a:ext cx="211327" cy="16818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  <p:grpSp>
            <p:nvGrpSpPr>
              <p:cNvPr id="130" name="组合 166"/>
              <p:cNvGrpSpPr/>
              <p:nvPr/>
            </p:nvGrpSpPr>
            <p:grpSpPr>
              <a:xfrm>
                <a:off x="5230078" y="3269104"/>
                <a:ext cx="1866810" cy="1866810"/>
                <a:chOff x="3562070" y="3476331"/>
                <a:chExt cx="1910796" cy="191079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1" name="椭圆 164"/>
                <p:cNvSpPr/>
                <p:nvPr/>
              </p:nvSpPr>
              <p:spPr>
                <a:xfrm>
                  <a:off x="3562070" y="3476331"/>
                  <a:ext cx="1910796" cy="191079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32" name="椭圆 163"/>
                <p:cNvSpPr/>
                <p:nvPr/>
              </p:nvSpPr>
              <p:spPr>
                <a:xfrm>
                  <a:off x="3759389" y="3669001"/>
                  <a:ext cx="1533150" cy="15331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33" name="椭圆 162"/>
                <p:cNvSpPr/>
                <p:nvPr/>
              </p:nvSpPr>
              <p:spPr>
                <a:xfrm>
                  <a:off x="3981533" y="3876630"/>
                  <a:ext cx="1092182" cy="109218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34" name="椭圆 165"/>
                <p:cNvSpPr/>
                <p:nvPr/>
              </p:nvSpPr>
              <p:spPr>
                <a:xfrm>
                  <a:off x="4095657" y="3983738"/>
                  <a:ext cx="870432" cy="870432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</p:grpSp>
        <p:sp>
          <p:nvSpPr>
            <p:cNvPr id="128" name="椭圆 187"/>
            <p:cNvSpPr/>
            <p:nvPr/>
          </p:nvSpPr>
          <p:spPr>
            <a:xfrm>
              <a:off x="6106052" y="4093252"/>
              <a:ext cx="243600" cy="243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/>
            </a:p>
          </p:txBody>
        </p:sp>
      </p:grpSp>
      <p:grpSp>
        <p:nvGrpSpPr>
          <p:cNvPr id="137" name="靶子"/>
          <p:cNvGrpSpPr/>
          <p:nvPr/>
        </p:nvGrpSpPr>
        <p:grpSpPr>
          <a:xfrm>
            <a:off x="6495151" y="-309644"/>
            <a:ext cx="2981358" cy="3349727"/>
            <a:chOff x="5230078" y="3069335"/>
            <a:chExt cx="1866810" cy="2066579"/>
          </a:xfrm>
        </p:grpSpPr>
        <p:grpSp>
          <p:nvGrpSpPr>
            <p:cNvPr id="138" name="组合 184"/>
            <p:cNvGrpSpPr/>
            <p:nvPr/>
          </p:nvGrpSpPr>
          <p:grpSpPr>
            <a:xfrm>
              <a:off x="5230078" y="3069335"/>
              <a:ext cx="1866810" cy="2066579"/>
              <a:chOff x="5230078" y="3069335"/>
              <a:chExt cx="1866810" cy="2066579"/>
            </a:xfrm>
          </p:grpSpPr>
          <p:grpSp>
            <p:nvGrpSpPr>
              <p:cNvPr id="140" name="组合 15"/>
              <p:cNvGrpSpPr/>
              <p:nvPr/>
            </p:nvGrpSpPr>
            <p:grpSpPr>
              <a:xfrm rot="20799778">
                <a:off x="6102506" y="3069335"/>
                <a:ext cx="372634" cy="168181"/>
                <a:chOff x="10139083" y="2200275"/>
                <a:chExt cx="372634" cy="168181"/>
              </a:xfrm>
            </p:grpSpPr>
            <p:sp>
              <p:nvSpPr>
                <p:cNvPr id="146" name="任意多边形 14"/>
                <p:cNvSpPr/>
                <p:nvPr/>
              </p:nvSpPr>
              <p:spPr>
                <a:xfrm>
                  <a:off x="10139083" y="2227695"/>
                  <a:ext cx="164740" cy="14076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47" name="任意多边形 86"/>
                <p:cNvSpPr/>
                <p:nvPr/>
              </p:nvSpPr>
              <p:spPr>
                <a:xfrm flipH="1">
                  <a:off x="10300390" y="2200275"/>
                  <a:ext cx="211327" cy="168181"/>
                </a:xfrm>
                <a:custGeom>
                  <a:avLst/>
                  <a:gdLst>
                    <a:gd name="connsiteX0" fmla="*/ 195263 w 195263"/>
                    <a:gd name="connsiteY0" fmla="*/ 138113 h 138113"/>
                    <a:gd name="connsiteX1" fmla="*/ 52388 w 195263"/>
                    <a:gd name="connsiteY1" fmla="*/ 128588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19050 w 195263"/>
                    <a:gd name="connsiteY1" fmla="*/ 123826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57150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195263 w 195263"/>
                    <a:gd name="connsiteY0" fmla="*/ 138113 h 138113"/>
                    <a:gd name="connsiteX1" fmla="*/ 23812 w 195263"/>
                    <a:gd name="connsiteY1" fmla="*/ 133351 h 138113"/>
                    <a:gd name="connsiteX2" fmla="*/ 0 w 195263"/>
                    <a:gd name="connsiteY2" fmla="*/ 42863 h 138113"/>
                    <a:gd name="connsiteX3" fmla="*/ 61913 w 195263"/>
                    <a:gd name="connsiteY3" fmla="*/ 0 h 138113"/>
                    <a:gd name="connsiteX4" fmla="*/ 176213 w 195263"/>
                    <a:gd name="connsiteY4" fmla="*/ 85725 h 138113"/>
                    <a:gd name="connsiteX5" fmla="*/ 195263 w 195263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38113"/>
                    <a:gd name="connsiteX1" fmla="*/ 32886 w 204337"/>
                    <a:gd name="connsiteY1" fmla="*/ 133351 h 138113"/>
                    <a:gd name="connsiteX2" fmla="*/ 9074 w 204337"/>
                    <a:gd name="connsiteY2" fmla="*/ 42863 h 138113"/>
                    <a:gd name="connsiteX3" fmla="*/ 70987 w 204337"/>
                    <a:gd name="connsiteY3" fmla="*/ 0 h 138113"/>
                    <a:gd name="connsiteX4" fmla="*/ 185287 w 204337"/>
                    <a:gd name="connsiteY4" fmla="*/ 85725 h 138113"/>
                    <a:gd name="connsiteX5" fmla="*/ 204337 w 204337"/>
                    <a:gd name="connsiteY5" fmla="*/ 138113 h 138113"/>
                    <a:gd name="connsiteX0" fmla="*/ 204337 w 204337"/>
                    <a:gd name="connsiteY0" fmla="*/ 138113 h 145087"/>
                    <a:gd name="connsiteX1" fmla="*/ 32886 w 204337"/>
                    <a:gd name="connsiteY1" fmla="*/ 133351 h 145087"/>
                    <a:gd name="connsiteX2" fmla="*/ 9074 w 204337"/>
                    <a:gd name="connsiteY2" fmla="*/ 42863 h 145087"/>
                    <a:gd name="connsiteX3" fmla="*/ 70987 w 204337"/>
                    <a:gd name="connsiteY3" fmla="*/ 0 h 145087"/>
                    <a:gd name="connsiteX4" fmla="*/ 185287 w 204337"/>
                    <a:gd name="connsiteY4" fmla="*/ 85725 h 145087"/>
                    <a:gd name="connsiteX5" fmla="*/ 204337 w 204337"/>
                    <a:gd name="connsiteY5" fmla="*/ 138113 h 145087"/>
                    <a:gd name="connsiteX0" fmla="*/ 201984 w 201984"/>
                    <a:gd name="connsiteY0" fmla="*/ 138113 h 145087"/>
                    <a:gd name="connsiteX1" fmla="*/ 40058 w 201984"/>
                    <a:gd name="connsiteY1" fmla="*/ 133351 h 145087"/>
                    <a:gd name="connsiteX2" fmla="*/ 6721 w 201984"/>
                    <a:gd name="connsiteY2" fmla="*/ 42863 h 145087"/>
                    <a:gd name="connsiteX3" fmla="*/ 68634 w 201984"/>
                    <a:gd name="connsiteY3" fmla="*/ 0 h 145087"/>
                    <a:gd name="connsiteX4" fmla="*/ 182934 w 201984"/>
                    <a:gd name="connsiteY4" fmla="*/ 85725 h 145087"/>
                    <a:gd name="connsiteX5" fmla="*/ 201984 w 201984"/>
                    <a:gd name="connsiteY5" fmla="*/ 138113 h 145087"/>
                    <a:gd name="connsiteX0" fmla="*/ 201984 w 201984"/>
                    <a:gd name="connsiteY0" fmla="*/ 138113 h 151810"/>
                    <a:gd name="connsiteX1" fmla="*/ 40058 w 201984"/>
                    <a:gd name="connsiteY1" fmla="*/ 133351 h 151810"/>
                    <a:gd name="connsiteX2" fmla="*/ 6721 w 201984"/>
                    <a:gd name="connsiteY2" fmla="*/ 42863 h 151810"/>
                    <a:gd name="connsiteX3" fmla="*/ 68634 w 201984"/>
                    <a:gd name="connsiteY3" fmla="*/ 0 h 151810"/>
                    <a:gd name="connsiteX4" fmla="*/ 182934 w 201984"/>
                    <a:gd name="connsiteY4" fmla="*/ 85725 h 151810"/>
                    <a:gd name="connsiteX5" fmla="*/ 201984 w 20198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08264 w 208264"/>
                    <a:gd name="connsiteY0" fmla="*/ 138113 h 151810"/>
                    <a:gd name="connsiteX1" fmla="*/ 46338 w 208264"/>
                    <a:gd name="connsiteY1" fmla="*/ 133351 h 151810"/>
                    <a:gd name="connsiteX2" fmla="*/ 13001 w 208264"/>
                    <a:gd name="connsiteY2" fmla="*/ 42863 h 151810"/>
                    <a:gd name="connsiteX3" fmla="*/ 74914 w 208264"/>
                    <a:gd name="connsiteY3" fmla="*/ 0 h 151810"/>
                    <a:gd name="connsiteX4" fmla="*/ 189214 w 208264"/>
                    <a:gd name="connsiteY4" fmla="*/ 85725 h 151810"/>
                    <a:gd name="connsiteX5" fmla="*/ 208264 w 208264"/>
                    <a:gd name="connsiteY5" fmla="*/ 138113 h 151810"/>
                    <a:gd name="connsiteX0" fmla="*/ 217959 w 217959"/>
                    <a:gd name="connsiteY0" fmla="*/ 141279 h 154976"/>
                    <a:gd name="connsiteX1" fmla="*/ 56033 w 217959"/>
                    <a:gd name="connsiteY1" fmla="*/ 136517 h 154976"/>
                    <a:gd name="connsiteX2" fmla="*/ 10790 w 217959"/>
                    <a:gd name="connsiteY2" fmla="*/ 31741 h 154976"/>
                    <a:gd name="connsiteX3" fmla="*/ 84609 w 217959"/>
                    <a:gd name="connsiteY3" fmla="*/ 3166 h 154976"/>
                    <a:gd name="connsiteX4" fmla="*/ 198909 w 217959"/>
                    <a:gd name="connsiteY4" fmla="*/ 88891 h 154976"/>
                    <a:gd name="connsiteX5" fmla="*/ 217959 w 217959"/>
                    <a:gd name="connsiteY5" fmla="*/ 141279 h 154976"/>
                    <a:gd name="connsiteX0" fmla="*/ 217959 w 217959"/>
                    <a:gd name="connsiteY0" fmla="*/ 149792 h 163489"/>
                    <a:gd name="connsiteX1" fmla="*/ 56033 w 217959"/>
                    <a:gd name="connsiteY1" fmla="*/ 145030 h 163489"/>
                    <a:gd name="connsiteX2" fmla="*/ 10790 w 217959"/>
                    <a:gd name="connsiteY2" fmla="*/ 40254 h 163489"/>
                    <a:gd name="connsiteX3" fmla="*/ 84609 w 217959"/>
                    <a:gd name="connsiteY3" fmla="*/ 11679 h 163489"/>
                    <a:gd name="connsiteX4" fmla="*/ 198909 w 217959"/>
                    <a:gd name="connsiteY4" fmla="*/ 97404 h 163489"/>
                    <a:gd name="connsiteX5" fmla="*/ 217959 w 217959"/>
                    <a:gd name="connsiteY5" fmla="*/ 149792 h 163489"/>
                    <a:gd name="connsiteX0" fmla="*/ 217959 w 217959"/>
                    <a:gd name="connsiteY0" fmla="*/ 146159 h 159856"/>
                    <a:gd name="connsiteX1" fmla="*/ 56033 w 217959"/>
                    <a:gd name="connsiteY1" fmla="*/ 141397 h 159856"/>
                    <a:gd name="connsiteX2" fmla="*/ 10790 w 217959"/>
                    <a:gd name="connsiteY2" fmla="*/ 36621 h 159856"/>
                    <a:gd name="connsiteX3" fmla="*/ 84609 w 217959"/>
                    <a:gd name="connsiteY3" fmla="*/ 8046 h 159856"/>
                    <a:gd name="connsiteX4" fmla="*/ 198909 w 217959"/>
                    <a:gd name="connsiteY4" fmla="*/ 93771 h 159856"/>
                    <a:gd name="connsiteX5" fmla="*/ 217959 w 217959"/>
                    <a:gd name="connsiteY5" fmla="*/ 146159 h 159856"/>
                    <a:gd name="connsiteX0" fmla="*/ 217959 w 217959"/>
                    <a:gd name="connsiteY0" fmla="*/ 154549 h 168246"/>
                    <a:gd name="connsiteX1" fmla="*/ 56033 w 217959"/>
                    <a:gd name="connsiteY1" fmla="*/ 149787 h 168246"/>
                    <a:gd name="connsiteX2" fmla="*/ 10790 w 217959"/>
                    <a:gd name="connsiteY2" fmla="*/ 45011 h 168246"/>
                    <a:gd name="connsiteX3" fmla="*/ 91753 w 217959"/>
                    <a:gd name="connsiteY3" fmla="*/ 2148 h 168246"/>
                    <a:gd name="connsiteX4" fmla="*/ 198909 w 217959"/>
                    <a:gd name="connsiteY4" fmla="*/ 102161 h 168246"/>
                    <a:gd name="connsiteX5" fmla="*/ 217959 w 217959"/>
                    <a:gd name="connsiteY5" fmla="*/ 154549 h 168246"/>
                    <a:gd name="connsiteX0" fmla="*/ 217959 w 217959"/>
                    <a:gd name="connsiteY0" fmla="*/ 158770 h 172467"/>
                    <a:gd name="connsiteX1" fmla="*/ 56033 w 217959"/>
                    <a:gd name="connsiteY1" fmla="*/ 154008 h 172467"/>
                    <a:gd name="connsiteX2" fmla="*/ 10790 w 217959"/>
                    <a:gd name="connsiteY2" fmla="*/ 49232 h 172467"/>
                    <a:gd name="connsiteX3" fmla="*/ 91753 w 217959"/>
                    <a:gd name="connsiteY3" fmla="*/ 6369 h 172467"/>
                    <a:gd name="connsiteX4" fmla="*/ 198909 w 217959"/>
                    <a:gd name="connsiteY4" fmla="*/ 106382 h 172467"/>
                    <a:gd name="connsiteX5" fmla="*/ 217959 w 217959"/>
                    <a:gd name="connsiteY5" fmla="*/ 158770 h 172467"/>
                    <a:gd name="connsiteX0" fmla="*/ 217959 w 217959"/>
                    <a:gd name="connsiteY0" fmla="*/ 164080 h 177777"/>
                    <a:gd name="connsiteX1" fmla="*/ 56033 w 217959"/>
                    <a:gd name="connsiteY1" fmla="*/ 159318 h 177777"/>
                    <a:gd name="connsiteX2" fmla="*/ 10790 w 217959"/>
                    <a:gd name="connsiteY2" fmla="*/ 40255 h 177777"/>
                    <a:gd name="connsiteX3" fmla="*/ 91753 w 217959"/>
                    <a:gd name="connsiteY3" fmla="*/ 11679 h 177777"/>
                    <a:gd name="connsiteX4" fmla="*/ 198909 w 217959"/>
                    <a:gd name="connsiteY4" fmla="*/ 111692 h 177777"/>
                    <a:gd name="connsiteX5" fmla="*/ 217959 w 217959"/>
                    <a:gd name="connsiteY5" fmla="*/ 164080 h 177777"/>
                    <a:gd name="connsiteX0" fmla="*/ 217959 w 217959"/>
                    <a:gd name="connsiteY0" fmla="*/ 154935 h 168632"/>
                    <a:gd name="connsiteX1" fmla="*/ 56033 w 217959"/>
                    <a:gd name="connsiteY1" fmla="*/ 150173 h 168632"/>
                    <a:gd name="connsiteX2" fmla="*/ 10790 w 217959"/>
                    <a:gd name="connsiteY2" fmla="*/ 31110 h 168632"/>
                    <a:gd name="connsiteX3" fmla="*/ 91753 w 217959"/>
                    <a:gd name="connsiteY3" fmla="*/ 2534 h 168632"/>
                    <a:gd name="connsiteX4" fmla="*/ 198909 w 217959"/>
                    <a:gd name="connsiteY4" fmla="*/ 102547 h 168632"/>
                    <a:gd name="connsiteX5" fmla="*/ 217959 w 217959"/>
                    <a:gd name="connsiteY5" fmla="*/ 154935 h 168632"/>
                    <a:gd name="connsiteX0" fmla="*/ 216933 w 216933"/>
                    <a:gd name="connsiteY0" fmla="*/ 154935 h 167525"/>
                    <a:gd name="connsiteX1" fmla="*/ 62151 w 216933"/>
                    <a:gd name="connsiteY1" fmla="*/ 147792 h 167525"/>
                    <a:gd name="connsiteX2" fmla="*/ 9764 w 216933"/>
                    <a:gd name="connsiteY2" fmla="*/ 31110 h 167525"/>
                    <a:gd name="connsiteX3" fmla="*/ 90727 w 216933"/>
                    <a:gd name="connsiteY3" fmla="*/ 2534 h 167525"/>
                    <a:gd name="connsiteX4" fmla="*/ 197883 w 216933"/>
                    <a:gd name="connsiteY4" fmla="*/ 102547 h 167525"/>
                    <a:gd name="connsiteX5" fmla="*/ 216933 w 216933"/>
                    <a:gd name="connsiteY5" fmla="*/ 154935 h 167525"/>
                    <a:gd name="connsiteX0" fmla="*/ 216933 w 216933"/>
                    <a:gd name="connsiteY0" fmla="*/ 154935 h 173850"/>
                    <a:gd name="connsiteX1" fmla="*/ 62151 w 216933"/>
                    <a:gd name="connsiteY1" fmla="*/ 147792 h 173850"/>
                    <a:gd name="connsiteX2" fmla="*/ 9764 w 216933"/>
                    <a:gd name="connsiteY2" fmla="*/ 31110 h 173850"/>
                    <a:gd name="connsiteX3" fmla="*/ 90727 w 216933"/>
                    <a:gd name="connsiteY3" fmla="*/ 2534 h 173850"/>
                    <a:gd name="connsiteX4" fmla="*/ 197883 w 216933"/>
                    <a:gd name="connsiteY4" fmla="*/ 102547 h 173850"/>
                    <a:gd name="connsiteX5" fmla="*/ 216933 w 216933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4935 h 173850"/>
                    <a:gd name="connsiteX1" fmla="*/ 64507 w 219289"/>
                    <a:gd name="connsiteY1" fmla="*/ 147792 h 173850"/>
                    <a:gd name="connsiteX2" fmla="*/ 12120 w 219289"/>
                    <a:gd name="connsiteY2" fmla="*/ 31110 h 173850"/>
                    <a:gd name="connsiteX3" fmla="*/ 93083 w 219289"/>
                    <a:gd name="connsiteY3" fmla="*/ 2534 h 173850"/>
                    <a:gd name="connsiteX4" fmla="*/ 200239 w 219289"/>
                    <a:gd name="connsiteY4" fmla="*/ 102547 h 173850"/>
                    <a:gd name="connsiteX5" fmla="*/ 219289 w 219289"/>
                    <a:gd name="connsiteY5" fmla="*/ 154935 h 173850"/>
                    <a:gd name="connsiteX0" fmla="*/ 219289 w 219289"/>
                    <a:gd name="connsiteY0" fmla="*/ 159331 h 178246"/>
                    <a:gd name="connsiteX1" fmla="*/ 64507 w 219289"/>
                    <a:gd name="connsiteY1" fmla="*/ 152188 h 178246"/>
                    <a:gd name="connsiteX2" fmla="*/ 12120 w 219289"/>
                    <a:gd name="connsiteY2" fmla="*/ 35506 h 178246"/>
                    <a:gd name="connsiteX3" fmla="*/ 95464 w 219289"/>
                    <a:gd name="connsiteY3" fmla="*/ 2168 h 178246"/>
                    <a:gd name="connsiteX4" fmla="*/ 200239 w 219289"/>
                    <a:gd name="connsiteY4" fmla="*/ 106943 h 178246"/>
                    <a:gd name="connsiteX5" fmla="*/ 219289 w 219289"/>
                    <a:gd name="connsiteY5" fmla="*/ 159331 h 178246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76078"/>
                    <a:gd name="connsiteX1" fmla="*/ 64507 w 219289"/>
                    <a:gd name="connsiteY1" fmla="*/ 150020 h 176078"/>
                    <a:gd name="connsiteX2" fmla="*/ 12120 w 219289"/>
                    <a:gd name="connsiteY2" fmla="*/ 33338 h 176078"/>
                    <a:gd name="connsiteX3" fmla="*/ 95464 w 219289"/>
                    <a:gd name="connsiteY3" fmla="*/ 0 h 176078"/>
                    <a:gd name="connsiteX4" fmla="*/ 200239 w 219289"/>
                    <a:gd name="connsiteY4" fmla="*/ 104775 h 176078"/>
                    <a:gd name="connsiteX5" fmla="*/ 219289 w 219289"/>
                    <a:gd name="connsiteY5" fmla="*/ 157163 h 176078"/>
                    <a:gd name="connsiteX0" fmla="*/ 219289 w 219289"/>
                    <a:gd name="connsiteY0" fmla="*/ 157163 h 168181"/>
                    <a:gd name="connsiteX1" fmla="*/ 64507 w 219289"/>
                    <a:gd name="connsiteY1" fmla="*/ 150020 h 168181"/>
                    <a:gd name="connsiteX2" fmla="*/ 12120 w 219289"/>
                    <a:gd name="connsiteY2" fmla="*/ 33338 h 168181"/>
                    <a:gd name="connsiteX3" fmla="*/ 95464 w 219289"/>
                    <a:gd name="connsiteY3" fmla="*/ 0 h 168181"/>
                    <a:gd name="connsiteX4" fmla="*/ 200239 w 219289"/>
                    <a:gd name="connsiteY4" fmla="*/ 104775 h 168181"/>
                    <a:gd name="connsiteX5" fmla="*/ 219289 w 219289"/>
                    <a:gd name="connsiteY5" fmla="*/ 157163 h 168181"/>
                    <a:gd name="connsiteX0" fmla="*/ 218185 w 218185"/>
                    <a:gd name="connsiteY0" fmla="*/ 157163 h 168181"/>
                    <a:gd name="connsiteX1" fmla="*/ 63403 w 218185"/>
                    <a:gd name="connsiteY1" fmla="*/ 150020 h 168181"/>
                    <a:gd name="connsiteX2" fmla="*/ 11016 w 218185"/>
                    <a:gd name="connsiteY2" fmla="*/ 33338 h 168181"/>
                    <a:gd name="connsiteX3" fmla="*/ 94360 w 218185"/>
                    <a:gd name="connsiteY3" fmla="*/ 0 h 168181"/>
                    <a:gd name="connsiteX4" fmla="*/ 199135 w 218185"/>
                    <a:gd name="connsiteY4" fmla="*/ 104775 h 168181"/>
                    <a:gd name="connsiteX5" fmla="*/ 218185 w 218185"/>
                    <a:gd name="connsiteY5" fmla="*/ 157163 h 168181"/>
                    <a:gd name="connsiteX0" fmla="*/ 211327 w 211327"/>
                    <a:gd name="connsiteY0" fmla="*/ 157163 h 168181"/>
                    <a:gd name="connsiteX1" fmla="*/ 56545 w 211327"/>
                    <a:gd name="connsiteY1" fmla="*/ 150020 h 168181"/>
                    <a:gd name="connsiteX2" fmla="*/ 4158 w 211327"/>
                    <a:gd name="connsiteY2" fmla="*/ 33338 h 168181"/>
                    <a:gd name="connsiteX3" fmla="*/ 87502 w 211327"/>
                    <a:gd name="connsiteY3" fmla="*/ 0 h 168181"/>
                    <a:gd name="connsiteX4" fmla="*/ 192277 w 211327"/>
                    <a:gd name="connsiteY4" fmla="*/ 104775 h 168181"/>
                    <a:gd name="connsiteX5" fmla="*/ 211327 w 211327"/>
                    <a:gd name="connsiteY5" fmla="*/ 157163 h 168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27" h="168181">
                      <a:moveTo>
                        <a:pt x="211327" y="157163"/>
                      </a:moveTo>
                      <a:cubicBezTo>
                        <a:pt x="135127" y="174626"/>
                        <a:pt x="127982" y="170657"/>
                        <a:pt x="56545" y="150020"/>
                      </a:cubicBezTo>
                      <a:cubicBezTo>
                        <a:pt x="10508" y="107951"/>
                        <a:pt x="-9336" y="65882"/>
                        <a:pt x="4158" y="33338"/>
                      </a:cubicBezTo>
                      <a:cubicBezTo>
                        <a:pt x="20034" y="14288"/>
                        <a:pt x="47813" y="0"/>
                        <a:pt x="87502" y="0"/>
                      </a:cubicBezTo>
                      <a:cubicBezTo>
                        <a:pt x="127984" y="7144"/>
                        <a:pt x="173227" y="59530"/>
                        <a:pt x="192277" y="104775"/>
                      </a:cubicBezTo>
                      <a:lnTo>
                        <a:pt x="211327" y="157163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FBFF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  <p:grpSp>
            <p:nvGrpSpPr>
              <p:cNvPr id="141" name="组合 166"/>
              <p:cNvGrpSpPr/>
              <p:nvPr/>
            </p:nvGrpSpPr>
            <p:grpSpPr>
              <a:xfrm>
                <a:off x="5230078" y="3269104"/>
                <a:ext cx="1866810" cy="1866810"/>
                <a:chOff x="3562070" y="3476331"/>
                <a:chExt cx="1910796" cy="191079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2" name="椭圆 164"/>
                <p:cNvSpPr/>
                <p:nvPr/>
              </p:nvSpPr>
              <p:spPr>
                <a:xfrm>
                  <a:off x="3562070" y="3476331"/>
                  <a:ext cx="1910796" cy="191079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43" name="椭圆 163"/>
                <p:cNvSpPr/>
                <p:nvPr/>
              </p:nvSpPr>
              <p:spPr>
                <a:xfrm>
                  <a:off x="3759389" y="3669001"/>
                  <a:ext cx="1533150" cy="15331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44" name="椭圆 162"/>
                <p:cNvSpPr/>
                <p:nvPr/>
              </p:nvSpPr>
              <p:spPr>
                <a:xfrm>
                  <a:off x="3981533" y="3876630"/>
                  <a:ext cx="1092182" cy="109218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  <p:sp>
              <p:nvSpPr>
                <p:cNvPr id="145" name="椭圆 165"/>
                <p:cNvSpPr/>
                <p:nvPr/>
              </p:nvSpPr>
              <p:spPr>
                <a:xfrm>
                  <a:off x="4095657" y="3983738"/>
                  <a:ext cx="870432" cy="870432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0" b="1" dirty="0"/>
                </a:p>
              </p:txBody>
            </p:sp>
          </p:grpSp>
        </p:grpSp>
        <p:sp>
          <p:nvSpPr>
            <p:cNvPr id="139" name="椭圆 187"/>
            <p:cNvSpPr/>
            <p:nvPr/>
          </p:nvSpPr>
          <p:spPr>
            <a:xfrm>
              <a:off x="6106052" y="4093252"/>
              <a:ext cx="243600" cy="243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/>
            </a:p>
          </p:txBody>
        </p:sp>
      </p:grpSp>
      <p:pic>
        <p:nvPicPr>
          <p:cNvPr id="148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43" y="-1"/>
            <a:ext cx="4411306" cy="305518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  <a:softEdge rad="127000"/>
          </a:effectLst>
        </p:spPr>
      </p:pic>
      <p:pic>
        <p:nvPicPr>
          <p:cNvPr id="150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83" y="3884030"/>
            <a:ext cx="4185641" cy="313923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56" y="2175376"/>
            <a:ext cx="4154924" cy="311619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270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42" y="0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參賽者分為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    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  </a:t>
            </a:r>
            <a:endParaRPr lang="zh-TW" altLang="en-US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3317" y="1313384"/>
            <a:ext cx="9793087" cy="55446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3357" y="1529408"/>
            <a:ext cx="9073008" cy="51125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 rot="5554165">
            <a:off x="7864022" y="47473"/>
            <a:ext cx="344288" cy="5003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6125547">
            <a:off x="4492851" y="1459560"/>
            <a:ext cx="329115" cy="1635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546399" y="1562037"/>
            <a:ext cx="9004685" cy="5033438"/>
            <a:chOff x="536850" y="2156281"/>
            <a:chExt cx="9004685" cy="5033438"/>
          </a:xfrm>
        </p:grpSpPr>
        <p:sp>
          <p:nvSpPr>
            <p:cNvPr id="10" name="矩形 9"/>
            <p:cNvSpPr/>
            <p:nvPr/>
          </p:nvSpPr>
          <p:spPr>
            <a:xfrm rot="5673169">
              <a:off x="4859173" y="2014702"/>
              <a:ext cx="360040" cy="9004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68704" y="2178122"/>
              <a:ext cx="360040" cy="4996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21098474">
              <a:off x="1136670" y="2164068"/>
              <a:ext cx="360040" cy="5017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92240" y="2188397"/>
              <a:ext cx="288000" cy="4976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5585265">
              <a:off x="6814307" y="2424666"/>
              <a:ext cx="360040" cy="5071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6050303">
              <a:off x="3610494" y="3836457"/>
              <a:ext cx="360040" cy="1714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5193489">
              <a:off x="1594298" y="3376943"/>
              <a:ext cx="360040" cy="2465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5193489">
              <a:off x="1559777" y="1572295"/>
              <a:ext cx="329881" cy="2353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1098474">
              <a:off x="2705723" y="2156281"/>
              <a:ext cx="288000" cy="5033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27319" y="2188396"/>
              <a:ext cx="288000" cy="2887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413001">
              <a:off x="6593057" y="4873564"/>
              <a:ext cx="288000" cy="2301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9578252" y="2465513"/>
            <a:ext cx="380087" cy="39439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世運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大道</a:t>
            </a:r>
          </a:p>
        </p:txBody>
      </p:sp>
      <p:sp>
        <p:nvSpPr>
          <p:cNvPr id="28" name="矩形 27"/>
          <p:cNvSpPr/>
          <p:nvPr/>
        </p:nvSpPr>
        <p:spPr>
          <a:xfrm rot="5673169">
            <a:off x="5966432" y="2155204"/>
            <a:ext cx="403320" cy="755134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軍功路</a:t>
            </a:r>
          </a:p>
        </p:txBody>
      </p:sp>
      <p:pic>
        <p:nvPicPr>
          <p:cNvPr id="37" name="圖片 36" descr="images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876" b="9681"/>
          <a:stretch>
            <a:fillRect/>
          </a:stretch>
        </p:blipFill>
        <p:spPr>
          <a:xfrm>
            <a:off x="8570141" y="4553745"/>
            <a:ext cx="1008112" cy="1152128"/>
          </a:xfrm>
          <a:prstGeom prst="rect">
            <a:avLst/>
          </a:prstGeom>
        </p:spPr>
      </p:pic>
      <p:sp>
        <p:nvSpPr>
          <p:cNvPr id="38" name="橢圓 37"/>
          <p:cNvSpPr/>
          <p:nvPr/>
        </p:nvSpPr>
        <p:spPr>
          <a:xfrm>
            <a:off x="9362229" y="4193705"/>
            <a:ext cx="792088" cy="468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形圖說文字 38"/>
          <p:cNvSpPr/>
          <p:nvPr/>
        </p:nvSpPr>
        <p:spPr>
          <a:xfrm flipH="1">
            <a:off x="8262074" y="3079252"/>
            <a:ext cx="1368152" cy="936104"/>
          </a:xfrm>
          <a:prstGeom prst="wedgeEllipseCallout">
            <a:avLst>
              <a:gd name="adj1" fmla="val -39194"/>
              <a:gd name="adj2" fmla="val 678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Berlin Sans FB Demi" pitchFamily="34" charset="0"/>
              </a:rPr>
              <a:t>終點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橢圓形圖說文字 41"/>
          <p:cNvSpPr/>
          <p:nvPr/>
        </p:nvSpPr>
        <p:spPr>
          <a:xfrm rot="21325279" flipH="1">
            <a:off x="2433526" y="2154845"/>
            <a:ext cx="1368152" cy="936104"/>
          </a:xfrm>
          <a:prstGeom prst="wedgeEllipseCallout">
            <a:avLst>
              <a:gd name="adj1" fmla="val 51877"/>
              <a:gd name="adj2" fmla="val 603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Berlin Sans FB Demi" pitchFamily="34" charset="0"/>
              </a:rPr>
              <a:t>起點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 rot="6171709">
            <a:off x="4629367" y="1352652"/>
            <a:ext cx="329881" cy="19166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 rot="5554165">
            <a:off x="7470176" y="261500"/>
            <a:ext cx="369048" cy="4555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左楠路</a:t>
            </a:r>
          </a:p>
        </p:txBody>
      </p:sp>
      <p:sp>
        <p:nvSpPr>
          <p:cNvPr id="26" name="矩形 25"/>
          <p:cNvSpPr/>
          <p:nvPr/>
        </p:nvSpPr>
        <p:spPr>
          <a:xfrm rot="3782162">
            <a:off x="3686113" y="1423791"/>
            <a:ext cx="380158" cy="36103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後昌路</a:t>
            </a:r>
          </a:p>
        </p:txBody>
      </p:sp>
      <p:sp>
        <p:nvSpPr>
          <p:cNvPr id="44" name="矩形 43"/>
          <p:cNvSpPr/>
          <p:nvPr/>
        </p:nvSpPr>
        <p:spPr>
          <a:xfrm rot="20990907">
            <a:off x="2289797" y="4213950"/>
            <a:ext cx="380158" cy="164271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加昌路</a:t>
            </a:r>
          </a:p>
        </p:txBody>
      </p:sp>
      <p:sp>
        <p:nvSpPr>
          <p:cNvPr id="35" name="橢圓 34"/>
          <p:cNvSpPr/>
          <p:nvPr/>
        </p:nvSpPr>
        <p:spPr>
          <a:xfrm>
            <a:off x="1945405" y="3797713"/>
            <a:ext cx="792088" cy="468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 descr="267869-1305260F54337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9" r="55715" b="60631"/>
          <a:stretch>
            <a:fillRect/>
          </a:stretch>
        </p:blipFill>
        <p:spPr>
          <a:xfrm>
            <a:off x="2464265" y="3344882"/>
            <a:ext cx="540002" cy="720000"/>
          </a:xfrm>
          <a:prstGeom prst="rect">
            <a:avLst/>
          </a:prstGeom>
        </p:spPr>
      </p:pic>
      <p:pic>
        <p:nvPicPr>
          <p:cNvPr id="41" name="圖片 40" descr="267869-1305260F54337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78" r="9994" b="60631"/>
          <a:stretch>
            <a:fillRect/>
          </a:stretch>
        </p:blipFill>
        <p:spPr>
          <a:xfrm>
            <a:off x="1757496" y="3344882"/>
            <a:ext cx="540033" cy="720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2" name="圖片 31" descr="267869-1305260F54337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09" r="55715" b="60631"/>
          <a:stretch>
            <a:fillRect/>
          </a:stretch>
        </p:blipFill>
        <p:spPr>
          <a:xfrm>
            <a:off x="5898091" y="231568"/>
            <a:ext cx="540002" cy="720000"/>
          </a:xfrm>
          <a:prstGeom prst="rect">
            <a:avLst/>
          </a:prstGeom>
        </p:spPr>
      </p:pic>
      <p:pic>
        <p:nvPicPr>
          <p:cNvPr id="33" name="圖片 32" descr="267869-1305260F54337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78" r="9994" b="60631"/>
          <a:stretch>
            <a:fillRect/>
          </a:stretch>
        </p:blipFill>
        <p:spPr>
          <a:xfrm flipH="1">
            <a:off x="8065508" y="231568"/>
            <a:ext cx="540033" cy="720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AutoShape 2" descr="https://mail.google.com/mail/u/0/h/1p3a31p8y0qsw/?view=att&amp;th=14d900d1360efbae&amp;attid=0.1&amp;disp=emb&amp;realattid=ii_ia59e6q52_14d900cfc0af2a71&amp;zw&amp;atsh=1"/>
          <p:cNvSpPr>
            <a:spLocks noChangeAspect="1" noChangeArrowheads="1"/>
          </p:cNvSpPr>
          <p:nvPr/>
        </p:nvSpPr>
        <p:spPr bwMode="auto">
          <a:xfrm>
            <a:off x="1555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07 L 0.24329 -0.219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67" y="-110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0.07817 L 0.02343 0.237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79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3 -0.21994 L 0.59672 -0.19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5" y="13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43 0.23797 L 0.6087 0.318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63" y="40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672 -0.19311 L 0.59776 0.063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28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87 0.31845 L 0.60857 0.066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橢圓 21"/>
          <p:cNvSpPr/>
          <p:nvPr/>
        </p:nvSpPr>
        <p:spPr>
          <a:xfrm>
            <a:off x="926274" y="3334989"/>
            <a:ext cx="1710047" cy="1081822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组合 11"/>
          <p:cNvGrpSpPr/>
          <p:nvPr/>
        </p:nvGrpSpPr>
        <p:grpSpPr>
          <a:xfrm>
            <a:off x="4249484" y="1628605"/>
            <a:ext cx="3957058" cy="3710577"/>
            <a:chOff x="2882997" y="1263845"/>
            <a:chExt cx="2697115" cy="2665842"/>
          </a:xfrm>
        </p:grpSpPr>
        <p:sp>
          <p:nvSpPr>
            <p:cNvPr id="5" name="椭圆 1"/>
            <p:cNvSpPr/>
            <p:nvPr/>
          </p:nvSpPr>
          <p:spPr>
            <a:xfrm>
              <a:off x="2915816" y="1263845"/>
              <a:ext cx="2664296" cy="2664296"/>
            </a:xfrm>
            <a:prstGeom prst="ellipse">
              <a:avLst/>
            </a:prstGeom>
            <a:noFill/>
            <a:ln w="28575" cap="flat" cmpd="sng" algn="ctr">
              <a:solidFill>
                <a:srgbClr val="00ACF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" name="椭圆 3"/>
            <p:cNvSpPr/>
            <p:nvPr/>
          </p:nvSpPr>
          <p:spPr>
            <a:xfrm>
              <a:off x="5378912" y="2974108"/>
              <a:ext cx="201200" cy="2012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66B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椭圆 4"/>
            <p:cNvSpPr/>
            <p:nvPr/>
          </p:nvSpPr>
          <p:spPr>
            <a:xfrm>
              <a:off x="4644008" y="1284212"/>
              <a:ext cx="175334" cy="1753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66B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椭圆 5"/>
            <p:cNvSpPr/>
            <p:nvPr/>
          </p:nvSpPr>
          <p:spPr>
            <a:xfrm>
              <a:off x="3709886" y="3754353"/>
              <a:ext cx="175334" cy="1753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66B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椭圆 9"/>
            <p:cNvSpPr/>
            <p:nvPr/>
          </p:nvSpPr>
          <p:spPr>
            <a:xfrm>
              <a:off x="2882997" y="2131209"/>
              <a:ext cx="175334" cy="1753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66B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5" name="TextBox 28"/>
          <p:cNvSpPr txBox="1"/>
          <p:nvPr/>
        </p:nvSpPr>
        <p:spPr>
          <a:xfrm>
            <a:off x="4635084" y="3067318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四大時期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任意多边形 15"/>
          <p:cNvSpPr/>
          <p:nvPr/>
        </p:nvSpPr>
        <p:spPr>
          <a:xfrm>
            <a:off x="1819376" y="1433887"/>
            <a:ext cx="3370217" cy="2011680"/>
          </a:xfrm>
          <a:custGeom>
            <a:avLst/>
            <a:gdLst>
              <a:gd name="connsiteX0" fmla="*/ 3370217 w 3370217"/>
              <a:gd name="connsiteY0" fmla="*/ 0 h 2011680"/>
              <a:gd name="connsiteX1" fmla="*/ 666206 w 3370217"/>
              <a:gd name="connsiteY1" fmla="*/ 0 h 2011680"/>
              <a:gd name="connsiteX2" fmla="*/ 0 w 3370217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0217" h="2011680">
                <a:moveTo>
                  <a:pt x="3370217" y="0"/>
                </a:moveTo>
                <a:lnTo>
                  <a:pt x="666206" y="0"/>
                </a:lnTo>
                <a:lnTo>
                  <a:pt x="0" y="2011680"/>
                </a:ln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8"/>
          <p:cNvSpPr/>
          <p:nvPr/>
        </p:nvSpPr>
        <p:spPr>
          <a:xfrm>
            <a:off x="8206543" y="2548822"/>
            <a:ext cx="3383280" cy="1867989"/>
          </a:xfrm>
          <a:custGeom>
            <a:avLst/>
            <a:gdLst>
              <a:gd name="connsiteX0" fmla="*/ 0 w 3383280"/>
              <a:gd name="connsiteY0" fmla="*/ 0 h 1867989"/>
              <a:gd name="connsiteX1" fmla="*/ 2286000 w 3383280"/>
              <a:gd name="connsiteY1" fmla="*/ 0 h 1867989"/>
              <a:gd name="connsiteX2" fmla="*/ 3383280 w 3383280"/>
              <a:gd name="connsiteY2" fmla="*/ 1867989 h 186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867989">
                <a:moveTo>
                  <a:pt x="0" y="0"/>
                </a:moveTo>
                <a:lnTo>
                  <a:pt x="2286000" y="0"/>
                </a:lnTo>
                <a:lnTo>
                  <a:pt x="3383280" y="1867989"/>
                </a:ln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2"/>
          <p:cNvSpPr/>
          <p:nvPr/>
        </p:nvSpPr>
        <p:spPr>
          <a:xfrm>
            <a:off x="2141689" y="4462519"/>
            <a:ext cx="2168435" cy="1753326"/>
          </a:xfrm>
          <a:custGeom>
            <a:avLst/>
            <a:gdLst>
              <a:gd name="connsiteX0" fmla="*/ 2782389 w 2782389"/>
              <a:gd name="connsiteY0" fmla="*/ 0 h 3696789"/>
              <a:gd name="connsiteX1" fmla="*/ 2782389 w 2782389"/>
              <a:gd name="connsiteY1" fmla="*/ 0 h 3696789"/>
              <a:gd name="connsiteX2" fmla="*/ 613954 w 2782389"/>
              <a:gd name="connsiteY2" fmla="*/ 13063 h 3696789"/>
              <a:gd name="connsiteX3" fmla="*/ 0 w 2782389"/>
              <a:gd name="connsiteY3" fmla="*/ 3696789 h 3696789"/>
              <a:gd name="connsiteX0" fmla="*/ 2207623 w 2207623"/>
              <a:gd name="connsiteY0" fmla="*/ 0 h 2129246"/>
              <a:gd name="connsiteX1" fmla="*/ 2207623 w 2207623"/>
              <a:gd name="connsiteY1" fmla="*/ 0 h 2129246"/>
              <a:gd name="connsiteX2" fmla="*/ 39188 w 2207623"/>
              <a:gd name="connsiteY2" fmla="*/ 13063 h 2129246"/>
              <a:gd name="connsiteX3" fmla="*/ 0 w 2207623"/>
              <a:gd name="connsiteY3" fmla="*/ 2129246 h 2129246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2283736"/>
              <a:gd name="connsiteX1" fmla="*/ 2168435 w 2168435"/>
              <a:gd name="connsiteY1" fmla="*/ 0 h 2283736"/>
              <a:gd name="connsiteX2" fmla="*/ 0 w 2168435"/>
              <a:gd name="connsiteY2" fmla="*/ 13063 h 2283736"/>
              <a:gd name="connsiteX3" fmla="*/ 0 w 2168435"/>
              <a:gd name="connsiteY3" fmla="*/ 2129246 h 2283736"/>
              <a:gd name="connsiteX4" fmla="*/ 13063 w 2168435"/>
              <a:gd name="connsiteY4" fmla="*/ 2121294 h 2283736"/>
              <a:gd name="connsiteX0" fmla="*/ 2169282 w 2169282"/>
              <a:gd name="connsiteY0" fmla="*/ 0 h 2378433"/>
              <a:gd name="connsiteX1" fmla="*/ 2169282 w 2169282"/>
              <a:gd name="connsiteY1" fmla="*/ 0 h 2378433"/>
              <a:gd name="connsiteX2" fmla="*/ 847 w 2169282"/>
              <a:gd name="connsiteY2" fmla="*/ 13063 h 2378433"/>
              <a:gd name="connsiteX3" fmla="*/ 847 w 2169282"/>
              <a:gd name="connsiteY3" fmla="*/ 2129246 h 2378433"/>
              <a:gd name="connsiteX4" fmla="*/ 847 w 2169282"/>
              <a:gd name="connsiteY4" fmla="*/ 2356426 h 2378433"/>
              <a:gd name="connsiteX0" fmla="*/ 2168435 w 2730137"/>
              <a:gd name="connsiteY0" fmla="*/ 0 h 2298205"/>
              <a:gd name="connsiteX1" fmla="*/ 2168435 w 2730137"/>
              <a:gd name="connsiteY1" fmla="*/ 0 h 2298205"/>
              <a:gd name="connsiteX2" fmla="*/ 0 w 2730137"/>
              <a:gd name="connsiteY2" fmla="*/ 13063 h 2298205"/>
              <a:gd name="connsiteX3" fmla="*/ 0 w 2730137"/>
              <a:gd name="connsiteY3" fmla="*/ 2129246 h 2298205"/>
              <a:gd name="connsiteX4" fmla="*/ 2730137 w 2730137"/>
              <a:gd name="connsiteY4" fmla="*/ 2173546 h 2298205"/>
              <a:gd name="connsiteX0" fmla="*/ 2168467 w 2730169"/>
              <a:gd name="connsiteY0" fmla="*/ 0 h 2173604"/>
              <a:gd name="connsiteX1" fmla="*/ 2168467 w 2730169"/>
              <a:gd name="connsiteY1" fmla="*/ 0 h 2173604"/>
              <a:gd name="connsiteX2" fmla="*/ 32 w 2730169"/>
              <a:gd name="connsiteY2" fmla="*/ 13063 h 2173604"/>
              <a:gd name="connsiteX3" fmla="*/ 32 w 2730169"/>
              <a:gd name="connsiteY3" fmla="*/ 2129246 h 2173604"/>
              <a:gd name="connsiteX4" fmla="*/ 2730169 w 2730169"/>
              <a:gd name="connsiteY4" fmla="*/ 2173546 h 2173604"/>
              <a:gd name="connsiteX0" fmla="*/ 2168468 w 2664856"/>
              <a:gd name="connsiteY0" fmla="*/ 0 h 2131886"/>
              <a:gd name="connsiteX1" fmla="*/ 2168468 w 2664856"/>
              <a:gd name="connsiteY1" fmla="*/ 0 h 2131886"/>
              <a:gd name="connsiteX2" fmla="*/ 33 w 2664856"/>
              <a:gd name="connsiteY2" fmla="*/ 13063 h 2131886"/>
              <a:gd name="connsiteX3" fmla="*/ 33 w 2664856"/>
              <a:gd name="connsiteY3" fmla="*/ 2129246 h 2131886"/>
              <a:gd name="connsiteX4" fmla="*/ 2664856 w 2664856"/>
              <a:gd name="connsiteY4" fmla="*/ 2108231 h 2131886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718102"/>
              <a:gd name="connsiteY0" fmla="*/ 0 h 2147635"/>
              <a:gd name="connsiteX1" fmla="*/ 2168461 w 3718102"/>
              <a:gd name="connsiteY1" fmla="*/ 0 h 2147635"/>
              <a:gd name="connsiteX2" fmla="*/ 26 w 3718102"/>
              <a:gd name="connsiteY2" fmla="*/ 13063 h 2147635"/>
              <a:gd name="connsiteX3" fmla="*/ 26 w 3718102"/>
              <a:gd name="connsiteY3" fmla="*/ 2129246 h 2147635"/>
              <a:gd name="connsiteX4" fmla="*/ 3461683 w 3718102"/>
              <a:gd name="connsiteY4" fmla="*/ 2147420 h 2147635"/>
              <a:gd name="connsiteX5" fmla="*/ 3461683 w 3718102"/>
              <a:gd name="connsiteY5" fmla="*/ 2134357 h 2147635"/>
              <a:gd name="connsiteX0" fmla="*/ 2168461 w 3781024"/>
              <a:gd name="connsiteY0" fmla="*/ 0 h 3597400"/>
              <a:gd name="connsiteX1" fmla="*/ 2168461 w 3781024"/>
              <a:gd name="connsiteY1" fmla="*/ 0 h 3597400"/>
              <a:gd name="connsiteX2" fmla="*/ 26 w 3781024"/>
              <a:gd name="connsiteY2" fmla="*/ 13063 h 3597400"/>
              <a:gd name="connsiteX3" fmla="*/ 26 w 3781024"/>
              <a:gd name="connsiteY3" fmla="*/ 2129246 h 3597400"/>
              <a:gd name="connsiteX4" fmla="*/ 3461683 w 3781024"/>
              <a:gd name="connsiteY4" fmla="*/ 2147420 h 3597400"/>
              <a:gd name="connsiteX5" fmla="*/ 3657626 w 3781024"/>
              <a:gd name="connsiteY5" fmla="*/ 3597397 h 3597400"/>
              <a:gd name="connsiteX0" fmla="*/ 2168461 w 3657626"/>
              <a:gd name="connsiteY0" fmla="*/ 0 h 3597400"/>
              <a:gd name="connsiteX1" fmla="*/ 2168461 w 3657626"/>
              <a:gd name="connsiteY1" fmla="*/ 0 h 3597400"/>
              <a:gd name="connsiteX2" fmla="*/ 26 w 3657626"/>
              <a:gd name="connsiteY2" fmla="*/ 13063 h 3597400"/>
              <a:gd name="connsiteX3" fmla="*/ 26 w 3657626"/>
              <a:gd name="connsiteY3" fmla="*/ 2129246 h 3597400"/>
              <a:gd name="connsiteX4" fmla="*/ 3461683 w 3657626"/>
              <a:gd name="connsiteY4" fmla="*/ 2147420 h 3597400"/>
              <a:gd name="connsiteX5" fmla="*/ 3657626 w 3657626"/>
              <a:gd name="connsiteY5" fmla="*/ 3597397 h 3597400"/>
              <a:gd name="connsiteX0" fmla="*/ 2168461 w 3500872"/>
              <a:gd name="connsiteY0" fmla="*/ 0 h 3610463"/>
              <a:gd name="connsiteX1" fmla="*/ 2168461 w 3500872"/>
              <a:gd name="connsiteY1" fmla="*/ 0 h 3610463"/>
              <a:gd name="connsiteX2" fmla="*/ 26 w 3500872"/>
              <a:gd name="connsiteY2" fmla="*/ 13063 h 3610463"/>
              <a:gd name="connsiteX3" fmla="*/ 26 w 3500872"/>
              <a:gd name="connsiteY3" fmla="*/ 2129246 h 3610463"/>
              <a:gd name="connsiteX4" fmla="*/ 3461683 w 3500872"/>
              <a:gd name="connsiteY4" fmla="*/ 2147420 h 3610463"/>
              <a:gd name="connsiteX5" fmla="*/ 3500872 w 3500872"/>
              <a:gd name="connsiteY5" fmla="*/ 3610460 h 3610463"/>
              <a:gd name="connsiteX0" fmla="*/ 2168461 w 3461683"/>
              <a:gd name="connsiteY0" fmla="*/ 0 h 3597400"/>
              <a:gd name="connsiteX1" fmla="*/ 2168461 w 3461683"/>
              <a:gd name="connsiteY1" fmla="*/ 0 h 3597400"/>
              <a:gd name="connsiteX2" fmla="*/ 26 w 3461683"/>
              <a:gd name="connsiteY2" fmla="*/ 13063 h 3597400"/>
              <a:gd name="connsiteX3" fmla="*/ 26 w 3461683"/>
              <a:gd name="connsiteY3" fmla="*/ 2129246 h 3597400"/>
              <a:gd name="connsiteX4" fmla="*/ 3461683 w 3461683"/>
              <a:gd name="connsiteY4" fmla="*/ 2147420 h 3597400"/>
              <a:gd name="connsiteX5" fmla="*/ 3461683 w 3461683"/>
              <a:gd name="connsiteY5" fmla="*/ 3597397 h 3597400"/>
              <a:gd name="connsiteX0" fmla="*/ 2168461 w 3474746"/>
              <a:gd name="connsiteY0" fmla="*/ 0 h 3584337"/>
              <a:gd name="connsiteX1" fmla="*/ 2168461 w 3474746"/>
              <a:gd name="connsiteY1" fmla="*/ 0 h 3584337"/>
              <a:gd name="connsiteX2" fmla="*/ 26 w 3474746"/>
              <a:gd name="connsiteY2" fmla="*/ 13063 h 3584337"/>
              <a:gd name="connsiteX3" fmla="*/ 26 w 3474746"/>
              <a:gd name="connsiteY3" fmla="*/ 2129246 h 3584337"/>
              <a:gd name="connsiteX4" fmla="*/ 3461683 w 3474746"/>
              <a:gd name="connsiteY4" fmla="*/ 2147420 h 3584337"/>
              <a:gd name="connsiteX5" fmla="*/ 3474746 w 3474746"/>
              <a:gd name="connsiteY5" fmla="*/ 3584334 h 3584337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61 w 3461683"/>
              <a:gd name="connsiteY0" fmla="*/ 0 h 2147635"/>
              <a:gd name="connsiteX1" fmla="*/ 2168461 w 3461683"/>
              <a:gd name="connsiteY1" fmla="*/ 0 h 2147635"/>
              <a:gd name="connsiteX2" fmla="*/ 26 w 3461683"/>
              <a:gd name="connsiteY2" fmla="*/ 13063 h 2147635"/>
              <a:gd name="connsiteX3" fmla="*/ 26 w 3461683"/>
              <a:gd name="connsiteY3" fmla="*/ 2129246 h 2147635"/>
              <a:gd name="connsiteX4" fmla="*/ 3461683 w 3461683"/>
              <a:gd name="connsiteY4" fmla="*/ 2147420 h 2147635"/>
              <a:gd name="connsiteX0" fmla="*/ 2168435 w 2168435"/>
              <a:gd name="connsiteY0" fmla="*/ 0 h 2129246"/>
              <a:gd name="connsiteX1" fmla="*/ 2168435 w 2168435"/>
              <a:gd name="connsiteY1" fmla="*/ 0 h 2129246"/>
              <a:gd name="connsiteX2" fmla="*/ 0 w 2168435"/>
              <a:gd name="connsiteY2" fmla="*/ 13063 h 2129246"/>
              <a:gd name="connsiteX3" fmla="*/ 0 w 2168435"/>
              <a:gd name="connsiteY3" fmla="*/ 2129246 h 2129246"/>
              <a:gd name="connsiteX0" fmla="*/ 2168435 w 2168435"/>
              <a:gd name="connsiteY0" fmla="*/ 0 h 1753326"/>
              <a:gd name="connsiteX1" fmla="*/ 2168435 w 2168435"/>
              <a:gd name="connsiteY1" fmla="*/ 0 h 1753326"/>
              <a:gd name="connsiteX2" fmla="*/ 0 w 2168435"/>
              <a:gd name="connsiteY2" fmla="*/ 13063 h 1753326"/>
              <a:gd name="connsiteX3" fmla="*/ 0 w 2168435"/>
              <a:gd name="connsiteY3" fmla="*/ 1753326 h 175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435" h="1753326">
                <a:moveTo>
                  <a:pt x="2168435" y="0"/>
                </a:moveTo>
                <a:lnTo>
                  <a:pt x="2168435" y="0"/>
                </a:lnTo>
                <a:cubicBezTo>
                  <a:pt x="1097451" y="26775"/>
                  <a:pt x="1820146" y="13063"/>
                  <a:pt x="0" y="13063"/>
                </a:cubicBezTo>
                <a:lnTo>
                  <a:pt x="0" y="1753326"/>
                </a:ln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308834" y="5166449"/>
            <a:ext cx="2589349" cy="1191623"/>
          </a:xfrm>
          <a:custGeom>
            <a:avLst/>
            <a:gdLst>
              <a:gd name="connsiteX0" fmla="*/ 0 w 3984172"/>
              <a:gd name="connsiteY0" fmla="*/ 13063 h 2926080"/>
              <a:gd name="connsiteX1" fmla="*/ 2586446 w 3984172"/>
              <a:gd name="connsiteY1" fmla="*/ 0 h 2926080"/>
              <a:gd name="connsiteX2" fmla="*/ 3984172 w 3984172"/>
              <a:gd name="connsiteY2" fmla="*/ 2926080 h 2926080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600476"/>
              <a:gd name="connsiteY0" fmla="*/ 13063 h 1585444"/>
              <a:gd name="connsiteX1" fmla="*/ 2586446 w 2600476"/>
              <a:gd name="connsiteY1" fmla="*/ 0 h 1585444"/>
              <a:gd name="connsiteX2" fmla="*/ 2599509 w 2600476"/>
              <a:gd name="connsiteY2" fmla="*/ 1476103 h 1585444"/>
              <a:gd name="connsiteX3" fmla="*/ 2599510 w 2600476"/>
              <a:gd name="connsiteY3" fmla="*/ 1476104 h 1585444"/>
              <a:gd name="connsiteX0" fmla="*/ 0 w 2600476"/>
              <a:gd name="connsiteY0" fmla="*/ 13063 h 1687088"/>
              <a:gd name="connsiteX1" fmla="*/ 2586446 w 2600476"/>
              <a:gd name="connsiteY1" fmla="*/ 0 h 1687088"/>
              <a:gd name="connsiteX2" fmla="*/ 2599509 w 2600476"/>
              <a:gd name="connsiteY2" fmla="*/ 1476103 h 1687088"/>
              <a:gd name="connsiteX3" fmla="*/ 2599510 w 2600476"/>
              <a:gd name="connsiteY3" fmla="*/ 1685109 h 1687088"/>
              <a:gd name="connsiteX0" fmla="*/ 0 w 3958047"/>
              <a:gd name="connsiteY0" fmla="*/ 13063 h 1666247"/>
              <a:gd name="connsiteX1" fmla="*/ 2586446 w 3958047"/>
              <a:gd name="connsiteY1" fmla="*/ 0 h 1666247"/>
              <a:gd name="connsiteX2" fmla="*/ 2599509 w 3958047"/>
              <a:gd name="connsiteY2" fmla="*/ 1476103 h 1666247"/>
              <a:gd name="connsiteX3" fmla="*/ 3958047 w 3958047"/>
              <a:gd name="connsiteY3" fmla="*/ 1658984 h 1666247"/>
              <a:gd name="connsiteX0" fmla="*/ 0 w 3958047"/>
              <a:gd name="connsiteY0" fmla="*/ 13063 h 1658984"/>
              <a:gd name="connsiteX1" fmla="*/ 2586446 w 3958047"/>
              <a:gd name="connsiteY1" fmla="*/ 0 h 1658984"/>
              <a:gd name="connsiteX2" fmla="*/ 2599509 w 3958047"/>
              <a:gd name="connsiteY2" fmla="*/ 1476103 h 1658984"/>
              <a:gd name="connsiteX3" fmla="*/ 3958047 w 3958047"/>
              <a:gd name="connsiteY3" fmla="*/ 1658984 h 1658984"/>
              <a:gd name="connsiteX0" fmla="*/ 0 w 3958047"/>
              <a:gd name="connsiteY0" fmla="*/ 13063 h 1515292"/>
              <a:gd name="connsiteX1" fmla="*/ 2586446 w 3958047"/>
              <a:gd name="connsiteY1" fmla="*/ 0 h 1515292"/>
              <a:gd name="connsiteX2" fmla="*/ 2599509 w 3958047"/>
              <a:gd name="connsiteY2" fmla="*/ 1476103 h 1515292"/>
              <a:gd name="connsiteX3" fmla="*/ 3958047 w 3958047"/>
              <a:gd name="connsiteY3" fmla="*/ 1515292 h 1515292"/>
              <a:gd name="connsiteX0" fmla="*/ 0 w 2599509"/>
              <a:gd name="connsiteY0" fmla="*/ 13063 h 1476103"/>
              <a:gd name="connsiteX1" fmla="*/ 2586446 w 2599509"/>
              <a:gd name="connsiteY1" fmla="*/ 0 h 1476103"/>
              <a:gd name="connsiteX2" fmla="*/ 2599509 w 2599509"/>
              <a:gd name="connsiteY2" fmla="*/ 1476103 h 1476103"/>
              <a:gd name="connsiteX0" fmla="*/ 0 w 2589349"/>
              <a:gd name="connsiteY0" fmla="*/ 13063 h 1191623"/>
              <a:gd name="connsiteX1" fmla="*/ 2586446 w 2589349"/>
              <a:gd name="connsiteY1" fmla="*/ 0 h 1191623"/>
              <a:gd name="connsiteX2" fmla="*/ 2589349 w 2589349"/>
              <a:gd name="connsiteY2" fmla="*/ 1191623 h 119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349" h="1191623">
                <a:moveTo>
                  <a:pt x="0" y="13063"/>
                </a:moveTo>
                <a:lnTo>
                  <a:pt x="2586446" y="0"/>
                </a:lnTo>
                <a:cubicBezTo>
                  <a:pt x="2587414" y="397208"/>
                  <a:pt x="2588381" y="794415"/>
                  <a:pt x="2589349" y="1191623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133257" y="3528818"/>
            <a:ext cx="276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神話</a:t>
            </a:r>
          </a:p>
        </p:txBody>
      </p:sp>
      <p:sp>
        <p:nvSpPr>
          <p:cNvPr id="23" name="橢圓 22"/>
          <p:cNvSpPr/>
          <p:nvPr/>
        </p:nvSpPr>
        <p:spPr>
          <a:xfrm>
            <a:off x="10481953" y="4270429"/>
            <a:ext cx="1710047" cy="1081822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古代</a:t>
            </a:r>
          </a:p>
        </p:txBody>
      </p:sp>
      <p:sp>
        <p:nvSpPr>
          <p:cNvPr id="24" name="橢圓 23"/>
          <p:cNvSpPr/>
          <p:nvPr/>
        </p:nvSpPr>
        <p:spPr>
          <a:xfrm>
            <a:off x="1515859" y="5818809"/>
            <a:ext cx="1710047" cy="1081822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科技</a:t>
            </a:r>
          </a:p>
        </p:txBody>
      </p:sp>
      <p:sp>
        <p:nvSpPr>
          <p:cNvPr id="25" name="橢圓 24"/>
          <p:cNvSpPr/>
          <p:nvPr/>
        </p:nvSpPr>
        <p:spPr>
          <a:xfrm>
            <a:off x="8904513" y="5818809"/>
            <a:ext cx="1710047" cy="1081822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近代</a:t>
            </a:r>
          </a:p>
        </p:txBody>
      </p:sp>
      <p:sp>
        <p:nvSpPr>
          <p:cNvPr id="11" name="六边形 6"/>
          <p:cNvSpPr/>
          <p:nvPr/>
        </p:nvSpPr>
        <p:spPr>
          <a:xfrm rot="20402482">
            <a:off x="4943776" y="1164996"/>
            <a:ext cx="1182883" cy="1063891"/>
          </a:xfrm>
          <a:prstGeom prst="hexagon">
            <a:avLst/>
          </a:prstGeom>
          <a:solidFill>
            <a:srgbClr val="66B6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01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6" name="六边形 6"/>
          <p:cNvSpPr/>
          <p:nvPr/>
        </p:nvSpPr>
        <p:spPr>
          <a:xfrm rot="20402482">
            <a:off x="3860657" y="3790715"/>
            <a:ext cx="1182883" cy="1063891"/>
          </a:xfrm>
          <a:prstGeom prst="hexagon">
            <a:avLst/>
          </a:prstGeom>
          <a:solidFill>
            <a:srgbClr val="66B6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04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六边形 6"/>
          <p:cNvSpPr/>
          <p:nvPr/>
        </p:nvSpPr>
        <p:spPr>
          <a:xfrm rot="20402482">
            <a:off x="6498940" y="4528435"/>
            <a:ext cx="1182883" cy="1063891"/>
          </a:xfrm>
          <a:prstGeom prst="hexagon">
            <a:avLst/>
          </a:prstGeom>
          <a:solidFill>
            <a:srgbClr val="66B6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03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六边形 6"/>
          <p:cNvSpPr/>
          <p:nvPr/>
        </p:nvSpPr>
        <p:spPr>
          <a:xfrm rot="20402482">
            <a:off x="7319910" y="2143960"/>
            <a:ext cx="1182883" cy="1063891"/>
          </a:xfrm>
          <a:prstGeom prst="hexagon">
            <a:avLst/>
          </a:prstGeom>
          <a:solidFill>
            <a:srgbClr val="66B6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02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標題 1"/>
          <p:cNvSpPr txBox="1">
            <a:spLocks/>
          </p:cNvSpPr>
          <p:nvPr/>
        </p:nvSpPr>
        <p:spPr>
          <a:xfrm>
            <a:off x="-5524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9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ea typeface="超研澤粗楷" panose="02010609010101010101" pitchFamily="49" charset="-120"/>
              </a:rPr>
              <a:t>遊行</a:t>
            </a:r>
          </a:p>
        </p:txBody>
      </p:sp>
      <p:sp>
        <p:nvSpPr>
          <p:cNvPr id="72" name="矩形 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89" y="0"/>
            <a:ext cx="7896328" cy="7286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群組 73"/>
          <p:cNvGrpSpPr/>
          <p:nvPr/>
        </p:nvGrpSpPr>
        <p:grpSpPr>
          <a:xfrm>
            <a:off x="3504484" y="-88056"/>
            <a:ext cx="4785493" cy="7141746"/>
            <a:chOff x="3859647" y="1210561"/>
            <a:chExt cx="3999372" cy="5351647"/>
          </a:xfrm>
        </p:grpSpPr>
        <p:sp>
          <p:nvSpPr>
            <p:cNvPr id="75" name="Rectangle 10"/>
            <p:cNvSpPr>
              <a:spLocks noChangeArrowheads="1"/>
            </p:cNvSpPr>
            <p:nvPr/>
          </p:nvSpPr>
          <p:spPr bwMode="gray">
            <a:xfrm rot="21599151">
              <a:off x="3859647" y="1210561"/>
              <a:ext cx="3999372" cy="519905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 marL="190500" indent="-190500">
                <a:spcBef>
                  <a:spcPct val="40000"/>
                </a:spcBef>
                <a:buClr>
                  <a:schemeClr val="accent1"/>
                </a:buClr>
                <a:buFont typeface="Wingdings" pitchFamily="2" charset="2"/>
                <a:buChar char="§"/>
              </a:pPr>
              <a:endParaRPr lang="en-US" altLang="zh-CN">
                <a:ea typeface="宋体" charset="-122"/>
              </a:endParaRPr>
            </a:p>
          </p:txBody>
        </p:sp>
        <p:pic>
          <p:nvPicPr>
            <p:cNvPr id="76" name="圖片 75" descr="artemis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196547" y="1344953"/>
              <a:ext cx="3502277" cy="454409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文字方塊 76"/>
            <p:cNvSpPr txBox="1"/>
            <p:nvPr/>
          </p:nvSpPr>
          <p:spPr>
            <a:xfrm rot="5902">
              <a:off x="4798606" y="5792767"/>
              <a:ext cx="27600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阿提密斯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26" y="-82103"/>
            <a:ext cx="5400887" cy="734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34" y="190186"/>
            <a:ext cx="8871991" cy="647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-26988"/>
            <a:ext cx="4926013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0"/>
            <a:ext cx="9989230" cy="709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1" y="28314"/>
            <a:ext cx="10024631" cy="710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4" name="群組 83"/>
          <p:cNvGrpSpPr/>
          <p:nvPr/>
        </p:nvGrpSpPr>
        <p:grpSpPr>
          <a:xfrm>
            <a:off x="994252" y="0"/>
            <a:ext cx="9775348" cy="6900631"/>
            <a:chOff x="1967511" y="1445678"/>
            <a:chExt cx="7916718" cy="5326909"/>
          </a:xfrm>
        </p:grpSpPr>
        <p:sp>
          <p:nvSpPr>
            <p:cNvPr id="85" name="Rectangle 10"/>
            <p:cNvSpPr>
              <a:spLocks noChangeArrowheads="1"/>
            </p:cNvSpPr>
            <p:nvPr/>
          </p:nvSpPr>
          <p:spPr bwMode="gray">
            <a:xfrm>
              <a:off x="1967511" y="1445678"/>
              <a:ext cx="7916718" cy="514380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EAEAEA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108000" tIns="108000" rIns="144000" bIns="72000"/>
            <a:lstStyle/>
            <a:p>
              <a:pPr>
                <a:spcBef>
                  <a:spcPct val="40000"/>
                </a:spcBef>
                <a:buClr>
                  <a:schemeClr val="accent1"/>
                </a:buClr>
              </a:pPr>
              <a:endParaRPr lang="en-US" altLang="zh-CN" dirty="0">
                <a:ea typeface="宋体" charset="-122"/>
              </a:endParaRPr>
            </a:p>
          </p:txBody>
        </p:sp>
        <p:pic>
          <p:nvPicPr>
            <p:cNvPr id="86" name="圖片 85" descr="The-Hunger-Games-the-hunger-games-movie-32160909-1000-625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93241" y="1688327"/>
              <a:ext cx="6967394" cy="4160930"/>
            </a:xfrm>
            <a:prstGeom prst="rect">
              <a:avLst/>
            </a:prstGeom>
          </p:spPr>
        </p:pic>
        <p:sp>
          <p:nvSpPr>
            <p:cNvPr id="87" name="文字方塊 86"/>
            <p:cNvSpPr txBox="1"/>
            <p:nvPr/>
          </p:nvSpPr>
          <p:spPr>
            <a:xfrm>
              <a:off x="4375397" y="5849257"/>
              <a:ext cx="3219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凱妮絲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xit" presetSubtype="3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5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2" grpId="3" animBg="1"/>
      <p:bldP spid="72" grpId="4" animBg="1"/>
      <p:bldP spid="72" grpId="6" animBg="1"/>
      <p:bldP spid="72" grpId="7" animBg="1"/>
      <p:bldP spid="72" grpId="8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3">
                <a:lumMod val="60000"/>
                <a:lumOff val="4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體 16"/>
          <p:cNvSpPr/>
          <p:nvPr/>
        </p:nvSpPr>
        <p:spPr>
          <a:xfrm>
            <a:off x="1293168" y="1893572"/>
            <a:ext cx="7848872" cy="4608512"/>
          </a:xfrm>
          <a:prstGeom prst="cube">
            <a:avLst>
              <a:gd name="adj" fmla="val 429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立方體 20"/>
          <p:cNvSpPr/>
          <p:nvPr/>
        </p:nvSpPr>
        <p:spPr>
          <a:xfrm>
            <a:off x="1572665" y="2354627"/>
            <a:ext cx="7128792" cy="3930790"/>
          </a:xfrm>
          <a:prstGeom prst="cube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每組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人，共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採積分賽制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每一輪比賽都有分數加乘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單場比賽獲勝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>
                <a:solidFill>
                  <a:prstClr val="black"/>
                </a:solidFill>
              </a:rPr>
              <a:t>		</a:t>
            </a:r>
            <a:r>
              <a:rPr lang="zh-TW" altLang="en-US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第一名分數*</a:t>
            </a:r>
            <a:r>
              <a:rPr lang="en-US" altLang="zh-TW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第二名分數*</a:t>
            </a:r>
            <a:r>
              <a:rPr lang="en-US" altLang="zh-TW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第三名分數*</a:t>
            </a:r>
            <a:r>
              <a:rPr lang="en-US" altLang="zh-TW" sz="2800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1.2</a:t>
            </a:r>
          </a:p>
        </p:txBody>
      </p:sp>
      <p:pic>
        <p:nvPicPr>
          <p:cNvPr id="26" name="圖片 25" descr="Image3006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97"/>
          <a:stretch>
            <a:fillRect/>
          </a:stretch>
        </p:blipFill>
        <p:spPr>
          <a:xfrm>
            <a:off x="0" y="0"/>
            <a:ext cx="3044549" cy="1844823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697764" y="202628"/>
            <a:ext cx="6241782" cy="1439565"/>
          </a:xfr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比賽方式說明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971" y="3390201"/>
            <a:ext cx="3286029" cy="3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5">
                <a:lumMod val="60000"/>
                <a:lumOff val="4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體 16"/>
          <p:cNvSpPr/>
          <p:nvPr/>
        </p:nvSpPr>
        <p:spPr>
          <a:xfrm>
            <a:off x="2422090" y="1743166"/>
            <a:ext cx="7848872" cy="4608512"/>
          </a:xfrm>
          <a:prstGeom prst="cube">
            <a:avLst>
              <a:gd name="adj" fmla="val 429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立方體 20"/>
          <p:cNvSpPr/>
          <p:nvPr/>
        </p:nvSpPr>
        <p:spPr>
          <a:xfrm>
            <a:off x="2704603" y="2223658"/>
            <a:ext cx="7128792" cy="3930790"/>
          </a:xfrm>
          <a:prstGeom prst="cube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每組四人，共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3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實靶 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秒射擊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 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  <a:endParaRPr lang="en-US" altLang="zh-TW" sz="3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分數：</a:t>
            </a:r>
          </a:p>
          <a:p>
            <a:pPr lvl="1"/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射中一箭得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</a:p>
          <a:p>
            <a:pPr lvl="1"/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命中靶心得</a:t>
            </a:r>
            <a:r>
              <a:rPr lang="en-US" altLang="zh-TW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3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離靶心越遠分數越低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若在雙色環上 取較高的分數</a:t>
            </a:r>
          </a:p>
        </p:txBody>
      </p:sp>
      <p:pic>
        <p:nvPicPr>
          <p:cNvPr id="26" name="圖片 25" descr="Image3006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97"/>
          <a:stretch>
            <a:fillRect/>
          </a:stretch>
        </p:blipFill>
        <p:spPr>
          <a:xfrm>
            <a:off x="0" y="14751"/>
            <a:ext cx="3044549" cy="184482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6" y="-85966"/>
            <a:ext cx="1908213" cy="1908213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876105" y="378835"/>
            <a:ext cx="8647358" cy="1443412"/>
          </a:xfr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TW" altLang="en-US" sz="8000" b="1" dirty="0">
                <a:ln w="31550" cmpd="sng">
                  <a:gradFill>
                    <a:gsLst>
                      <a:gs pos="70000">
                        <a:srgbClr val="70AD47">
                          <a:shade val="50000"/>
                          <a:satMod val="190000"/>
                        </a:srgbClr>
                      </a:gs>
                      <a:gs pos="0">
                        <a:srgbClr val="70AD47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70AD47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模式 一</a:t>
            </a:r>
            <a:r>
              <a:rPr lang="en-US" altLang="zh-TW" sz="8000" b="1" dirty="0">
                <a:ln w="31550" cmpd="sng">
                  <a:gradFill>
                    <a:gsLst>
                      <a:gs pos="70000">
                        <a:srgbClr val="70AD47">
                          <a:shade val="50000"/>
                          <a:satMod val="190000"/>
                        </a:srgbClr>
                      </a:gs>
                      <a:gs pos="0">
                        <a:srgbClr val="70AD47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70AD47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8000" b="1" dirty="0">
                <a:ln w="31550" cmpd="sng">
                  <a:gradFill>
                    <a:gsLst>
                      <a:gs pos="70000">
                        <a:srgbClr val="70AD47">
                          <a:shade val="50000"/>
                          <a:satMod val="190000"/>
                        </a:srgbClr>
                      </a:gs>
                      <a:gs pos="0">
                        <a:srgbClr val="70AD47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70AD47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限時射擊</a:t>
            </a:r>
            <a:br>
              <a:rPr lang="zh-TW" altLang="en-US" sz="8000" b="1" dirty="0">
                <a:ln w="31550" cmpd="sng">
                  <a:gradFill>
                    <a:gsLst>
                      <a:gs pos="70000">
                        <a:srgbClr val="70AD47">
                          <a:shade val="50000"/>
                          <a:satMod val="190000"/>
                        </a:srgbClr>
                      </a:gs>
                      <a:gs pos="0">
                        <a:srgbClr val="70AD47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70AD47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8571" y="2668083"/>
            <a:ext cx="3846909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accent4">
                <a:lumMod val="60000"/>
                <a:lumOff val="4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體 16"/>
          <p:cNvSpPr/>
          <p:nvPr/>
        </p:nvSpPr>
        <p:spPr>
          <a:xfrm>
            <a:off x="2207568" y="1988840"/>
            <a:ext cx="7848872" cy="4608512"/>
          </a:xfrm>
          <a:prstGeom prst="cube">
            <a:avLst>
              <a:gd name="adj" fmla="val 429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立方體 20"/>
          <p:cNvSpPr/>
          <p:nvPr/>
        </p:nvSpPr>
        <p:spPr>
          <a:xfrm>
            <a:off x="2416087" y="2358316"/>
            <a:ext cx="7128792" cy="4055934"/>
          </a:xfrm>
          <a:prstGeom prst="cube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每組四人，共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每位選手皆有一組感應器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場地上鋪設軌道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放置板子當作人工障礙物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迷宮：每５分鐘迷宮會改變一次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比賽時間為２０分鐘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射中即淘汰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最後生存者即為獲勝</a:t>
            </a:r>
          </a:p>
        </p:txBody>
      </p:sp>
      <p:pic>
        <p:nvPicPr>
          <p:cNvPr id="26" name="圖片 25" descr="Image3006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97"/>
          <a:stretch>
            <a:fillRect/>
          </a:stretch>
        </p:blipFill>
        <p:spPr>
          <a:xfrm>
            <a:off x="-34593" y="144017"/>
            <a:ext cx="3044549" cy="1844823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269006" y="99340"/>
            <a:ext cx="7465671" cy="1443412"/>
          </a:xfr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zh-TW" altLang="en-US" sz="8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模式二 擊速迷宮</a:t>
            </a:r>
            <a:r>
              <a:rPr lang="zh-TW" altLang="en-US" sz="9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6" y="2235479"/>
            <a:ext cx="7197689" cy="43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3">
                <a:lumMod val="40000"/>
                <a:lumOff val="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體 16"/>
          <p:cNvSpPr/>
          <p:nvPr/>
        </p:nvSpPr>
        <p:spPr>
          <a:xfrm>
            <a:off x="939206" y="1772815"/>
            <a:ext cx="8532440" cy="4752528"/>
          </a:xfrm>
          <a:prstGeom prst="cube">
            <a:avLst>
              <a:gd name="adj" fmla="val 429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立方體 20"/>
          <p:cNvSpPr/>
          <p:nvPr/>
        </p:nvSpPr>
        <p:spPr>
          <a:xfrm>
            <a:off x="1366677" y="2137480"/>
            <a:ext cx="7520510" cy="4095206"/>
          </a:xfrm>
          <a:prstGeom prst="cube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每組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人，兩組同時進行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在世運會的座位上皆有一個磁扣鎖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鎖上有感應飛盤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電腦隨機挑選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個座位號碼，便開啟磁扣鎖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觀眾可以往比賽場地上方丟感應飛盤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參賽者的弓箭上也有一個感應器 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如果射中了感應飛盤即可得到分數</a:t>
            </a:r>
          </a:p>
        </p:txBody>
      </p:sp>
      <p:pic>
        <p:nvPicPr>
          <p:cNvPr id="26" name="圖片 25" descr="Image3006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97"/>
          <a:stretch>
            <a:fillRect/>
          </a:stretch>
        </p:blipFill>
        <p:spPr>
          <a:xfrm>
            <a:off x="1725" y="1"/>
            <a:ext cx="3044549" cy="184482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550125" y="715980"/>
            <a:ext cx="9744222" cy="541373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zh-TW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模式 三</a:t>
            </a:r>
            <a:r>
              <a:rPr lang="zh-TW" altLang="en-US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</a:t>
            </a:r>
            <a:r>
              <a:rPr lang="zh-TW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獵人圓舞曲 </a:t>
            </a:r>
            <a:br>
              <a:rPr lang="zh-TW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dirty="0"/>
          </a:p>
        </p:txBody>
      </p:sp>
      <p:pic>
        <p:nvPicPr>
          <p:cNvPr id="10" name="圖片 9" descr="phesant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80709">
            <a:off x="9236205" y="4833872"/>
            <a:ext cx="2657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2">
                <a:lumMod val="40000"/>
                <a:lumOff val="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體 16"/>
          <p:cNvSpPr/>
          <p:nvPr/>
        </p:nvSpPr>
        <p:spPr>
          <a:xfrm>
            <a:off x="2442176" y="1317412"/>
            <a:ext cx="7319075" cy="5678474"/>
          </a:xfrm>
          <a:prstGeom prst="cube">
            <a:avLst>
              <a:gd name="adj" fmla="val 429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立方體 20"/>
          <p:cNvSpPr/>
          <p:nvPr/>
        </p:nvSpPr>
        <p:spPr>
          <a:xfrm>
            <a:off x="2742173" y="1803367"/>
            <a:ext cx="6269305" cy="4925004"/>
          </a:xfrm>
          <a:prstGeom prst="cube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scene3d>
            <a:camera prst="perspectiveRight" fov="2700000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每位選手皆有一組感應器 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地點：半屏山 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隊伍：分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組各兩組，四組同時進行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組可以設置陷阱防禦對方 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組擁有發射感應器採取攻擊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(15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分鐘後攻守交換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組如果有存活就是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組獲勝 </a:t>
            </a: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組殲滅敵隊就</a:t>
            </a:r>
            <a:r>
              <a:rPr lang="en-US" altLang="zh-TW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組獲勝</a:t>
            </a:r>
          </a:p>
        </p:txBody>
      </p:sp>
      <p:pic>
        <p:nvPicPr>
          <p:cNvPr id="26" name="圖片 25" descr="Image3006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97"/>
          <a:stretch>
            <a:fillRect/>
          </a:stretch>
        </p:blipFill>
        <p:spPr>
          <a:xfrm>
            <a:off x="0" y="0"/>
            <a:ext cx="3044549" cy="184482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562779" y="395728"/>
            <a:ext cx="8773551" cy="2090785"/>
          </a:xfrm>
          <a:ln>
            <a:noFill/>
          </a:ln>
        </p:spPr>
        <p:txBody>
          <a:bodyPr>
            <a:normAutofit fontScale="90000"/>
          </a:bodyPr>
          <a:lstStyle/>
          <a:p>
            <a:pPr lvl="0" algn="l">
              <a:spcBef>
                <a:spcPts val="0"/>
              </a:spcBef>
            </a:pPr>
            <a:r>
              <a:rPr lang="zh-TW" altLang="en-US" sz="8000" dirty="0">
                <a:ln w="31550" cmpd="sng">
                  <a:noFill/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FFC000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模式四  獵人島</a:t>
            </a:r>
            <a:br>
              <a:rPr lang="zh-TW" altLang="en-US" sz="8000" dirty="0">
                <a:ln w="31550" cmpd="sng">
                  <a:noFill/>
                  <a:prstDash val="solid"/>
                </a:ln>
                <a:solidFill>
                  <a:srgbClr val="70AD47">
                    <a:tint val="15000"/>
                    <a:satMod val="200000"/>
                  </a:srgbClr>
                </a:solidFill>
                <a:effectLst>
                  <a:glow rad="101600">
                    <a:srgbClr val="FFC000">
                      <a:satMod val="175000"/>
                      <a:alpha val="40000"/>
                    </a:srgb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br>
              <a:rPr lang="zh-TW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76" y="1428670"/>
            <a:ext cx="6569302" cy="54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簡報比賽 TAIWAN\圖片\world-ma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704850"/>
            <a:ext cx="914496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>
            <a:spLocks noChangeArrowheads="1"/>
          </p:cNvSpPr>
          <p:nvPr/>
        </p:nvSpPr>
        <p:spPr bwMode="auto">
          <a:xfrm>
            <a:off x="8708974" y="3331075"/>
            <a:ext cx="522537" cy="522537"/>
          </a:xfrm>
          <a:prstGeom prst="ellipse">
            <a:avLst/>
          </a:prstGeom>
          <a:noFill/>
          <a:ln w="85725">
            <a:solidFill>
              <a:srgbClr val="C00000"/>
            </a:solidFill>
            <a:round/>
            <a:headEnd/>
            <a:tailEnd/>
          </a:ln>
          <a:effectLst>
            <a:outerShdw blurRad="63500" dist="38100" dir="8100000" algn="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359">
              <a:solidFill>
                <a:prstClr val="white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875800" y="456742"/>
            <a:ext cx="6440400" cy="5944516"/>
            <a:chOff x="1181324" y="107429"/>
            <a:chExt cx="7717979" cy="7344816"/>
          </a:xfrm>
        </p:grpSpPr>
        <p:sp>
          <p:nvSpPr>
            <p:cNvPr id="12" name="橢圓 11"/>
            <p:cNvSpPr/>
            <p:nvPr/>
          </p:nvSpPr>
          <p:spPr bwMode="auto">
            <a:xfrm>
              <a:off x="1181324" y="107429"/>
              <a:ext cx="7717979" cy="7344816"/>
            </a:xfrm>
            <a:prstGeom prst="ellipse">
              <a:avLst/>
            </a:prstGeom>
            <a:solidFill>
              <a:schemeClr val="bg1"/>
            </a:solidFill>
            <a:ln w="142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1633">
                <a:solidFill>
                  <a:prstClr val="white"/>
                </a:solidFill>
              </a:endParaRPr>
            </a:p>
          </p:txBody>
        </p:sp>
        <p:pic>
          <p:nvPicPr>
            <p:cNvPr id="13" name="Picture 2" descr="H:\簡報比賽 TAIWAN\圖片\taiwan_map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608" y="795985"/>
              <a:ext cx="6221636" cy="604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43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椭圆 13"/>
          <p:cNvSpPr/>
          <p:nvPr/>
        </p:nvSpPr>
        <p:spPr>
          <a:xfrm>
            <a:off x="-3637694" y="-36587"/>
            <a:ext cx="7632000" cy="7632000"/>
          </a:xfrm>
          <a:prstGeom prst="ellipse">
            <a:avLst/>
          </a:prstGeom>
          <a:solidFill>
            <a:srgbClr val="2159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TextBox 55"/>
          <p:cNvSpPr txBox="1"/>
          <p:nvPr/>
        </p:nvSpPr>
        <p:spPr>
          <a:xfrm rot="1800000">
            <a:off x="2755360" y="5657150"/>
            <a:ext cx="520976" cy="227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rgbClr val="4472C4">
                    <a:lumMod val="50000"/>
                  </a:srgbClr>
                </a:solidFill>
              </a:rPr>
              <a:t>Options</a:t>
            </a:r>
            <a:endParaRPr lang="zh-CN" altLang="en-US" sz="500" dirty="0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 rot="1800000">
            <a:off x="2486412" y="5146876"/>
            <a:ext cx="1053610" cy="723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2"/>
          <p:cNvSpPr/>
          <p:nvPr/>
        </p:nvSpPr>
        <p:spPr>
          <a:xfrm>
            <a:off x="-3042839" y="736405"/>
            <a:ext cx="6086016" cy="608601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9" name="组合 39"/>
          <p:cNvGrpSpPr/>
          <p:nvPr/>
        </p:nvGrpSpPr>
        <p:grpSpPr>
          <a:xfrm>
            <a:off x="1782933" y="1906645"/>
            <a:ext cx="1205381" cy="825949"/>
            <a:chOff x="1328569" y="1107855"/>
            <a:chExt cx="898289" cy="615524"/>
          </a:xfrm>
        </p:grpSpPr>
        <p:sp>
          <p:nvSpPr>
            <p:cNvPr id="120" name="直角三角形 119"/>
            <p:cNvSpPr/>
            <p:nvPr/>
          </p:nvSpPr>
          <p:spPr>
            <a:xfrm rot="9000000" flipH="1">
              <a:off x="2063489" y="1524473"/>
              <a:ext cx="163369" cy="7200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 rot="19800000">
              <a:off x="1328569" y="1183907"/>
              <a:ext cx="785185" cy="539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 rot="19800000">
              <a:off x="1571694" y="1175941"/>
              <a:ext cx="484506" cy="456772"/>
            </a:xfrm>
            <a:prstGeom prst="rect">
              <a:avLst/>
            </a:prstGeom>
            <a:gradFill flip="none" rotWithShape="1">
              <a:gsLst>
                <a:gs pos="85000">
                  <a:schemeClr val="bg1">
                    <a:lumMod val="85000"/>
                  </a:schemeClr>
                </a:gs>
                <a:gs pos="9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TextBox 34"/>
            <p:cNvSpPr txBox="1"/>
            <p:nvPr/>
          </p:nvSpPr>
          <p:spPr>
            <a:xfrm rot="19800000">
              <a:off x="1581042" y="1107855"/>
              <a:ext cx="370568" cy="435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itchFamily="34" charset="0"/>
                </a:rPr>
                <a:t>03</a:t>
              </a:r>
              <a:endParaRPr lang="zh-CN" altLang="en-US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endParaRPr>
            </a:p>
          </p:txBody>
        </p:sp>
        <p:grpSp>
          <p:nvGrpSpPr>
            <p:cNvPr id="124" name="组合 35"/>
            <p:cNvGrpSpPr/>
            <p:nvPr/>
          </p:nvGrpSpPr>
          <p:grpSpPr>
            <a:xfrm rot="19800000">
              <a:off x="1696514" y="1469711"/>
              <a:ext cx="404559" cy="169277"/>
              <a:chOff x="4865494" y="1955062"/>
              <a:chExt cx="404559" cy="169277"/>
            </a:xfrm>
          </p:grpSpPr>
          <p:sp>
            <p:nvSpPr>
              <p:cNvPr id="125" name="TextBox 36"/>
              <p:cNvSpPr txBox="1"/>
              <p:nvPr/>
            </p:nvSpPr>
            <p:spPr>
              <a:xfrm>
                <a:off x="4876343" y="1955062"/>
                <a:ext cx="3882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rgbClr val="FFC000"/>
                    </a:solidFill>
                  </a:rPr>
                  <a:t>Options</a:t>
                </a:r>
                <a:endParaRPr lang="zh-CN" altLang="en-US" sz="500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126" name="直接连接符 37"/>
              <p:cNvCxnSpPr/>
              <p:nvPr/>
            </p:nvCxnSpPr>
            <p:spPr>
              <a:xfrm>
                <a:off x="4865494" y="1991106"/>
                <a:ext cx="404559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椭圆 11"/>
          <p:cNvSpPr/>
          <p:nvPr/>
        </p:nvSpPr>
        <p:spPr>
          <a:xfrm>
            <a:off x="-2269840" y="1509404"/>
            <a:ext cx="4540018" cy="4540018"/>
          </a:xfrm>
          <a:prstGeom prst="ellipse">
            <a:avLst/>
          </a:prstGeom>
          <a:solidFill>
            <a:srgbClr val="E46C0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8" name="组合 48"/>
          <p:cNvGrpSpPr/>
          <p:nvPr/>
        </p:nvGrpSpPr>
        <p:grpSpPr>
          <a:xfrm>
            <a:off x="1124453" y="4366858"/>
            <a:ext cx="1053610" cy="974678"/>
            <a:chOff x="837848" y="2941286"/>
            <a:chExt cx="785185" cy="726362"/>
          </a:xfrm>
        </p:grpSpPr>
        <p:sp>
          <p:nvSpPr>
            <p:cNvPr id="129" name="直角三角形 128"/>
            <p:cNvSpPr/>
            <p:nvPr/>
          </p:nvSpPr>
          <p:spPr>
            <a:xfrm rot="12600000" flipH="1">
              <a:off x="1268241" y="3595640"/>
              <a:ext cx="163369" cy="7200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 rot="1800000">
              <a:off x="837848" y="2941286"/>
              <a:ext cx="785185" cy="539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 rot="1800000">
              <a:off x="1077290" y="3038333"/>
              <a:ext cx="484506" cy="456772"/>
            </a:xfrm>
            <a:prstGeom prst="rect">
              <a:avLst/>
            </a:prstGeom>
            <a:gradFill flip="none" rotWithShape="1">
              <a:gsLst>
                <a:gs pos="85000">
                  <a:schemeClr val="bg1">
                    <a:lumMod val="85000"/>
                  </a:schemeClr>
                </a:gs>
                <a:gs pos="9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TextBox 44"/>
            <p:cNvSpPr txBox="1"/>
            <p:nvPr/>
          </p:nvSpPr>
          <p:spPr>
            <a:xfrm rot="1800000">
              <a:off x="1178496" y="2968293"/>
              <a:ext cx="370569" cy="435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70AD47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aettenschweiler" pitchFamily="34" charset="0"/>
                </a:rPr>
                <a:t>02</a:t>
              </a:r>
              <a:endParaRPr lang="zh-CN" altLang="en-US" sz="1400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endParaRPr>
            </a:p>
          </p:txBody>
        </p:sp>
        <p:grpSp>
          <p:nvGrpSpPr>
            <p:cNvPr id="133" name="组合 45"/>
            <p:cNvGrpSpPr/>
            <p:nvPr/>
          </p:nvGrpSpPr>
          <p:grpSpPr>
            <a:xfrm rot="1800000">
              <a:off x="1029763" y="3330571"/>
              <a:ext cx="404559" cy="169277"/>
              <a:chOff x="4865494" y="1955062"/>
              <a:chExt cx="404559" cy="169277"/>
            </a:xfrm>
          </p:grpSpPr>
          <p:sp>
            <p:nvSpPr>
              <p:cNvPr id="134" name="TextBox 46"/>
              <p:cNvSpPr txBox="1"/>
              <p:nvPr/>
            </p:nvSpPr>
            <p:spPr>
              <a:xfrm>
                <a:off x="4876343" y="1955062"/>
                <a:ext cx="3882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" dirty="0">
                    <a:solidFill>
                      <a:srgbClr val="70AD47">
                        <a:lumMod val="75000"/>
                      </a:srgbClr>
                    </a:solidFill>
                  </a:rPr>
                  <a:t>Options</a:t>
                </a:r>
                <a:endParaRPr lang="zh-CN" altLang="en-US" sz="500" dirty="0">
                  <a:solidFill>
                    <a:srgbClr val="70AD47">
                      <a:lumMod val="75000"/>
                    </a:srgbClr>
                  </a:solidFill>
                </a:endParaRPr>
              </a:p>
            </p:txBody>
          </p:sp>
          <p:cxnSp>
            <p:nvCxnSpPr>
              <p:cNvPr id="135" name="直接连接符 47"/>
              <p:cNvCxnSpPr/>
              <p:nvPr/>
            </p:nvCxnSpPr>
            <p:spPr>
              <a:xfrm>
                <a:off x="4865494" y="1991106"/>
                <a:ext cx="404559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" name="直角三角形 135"/>
          <p:cNvSpPr/>
          <p:nvPr/>
        </p:nvSpPr>
        <p:spPr>
          <a:xfrm rot="9000000" flipH="1">
            <a:off x="1397281" y="3252097"/>
            <a:ext cx="219219" cy="9662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9"/>
          <p:cNvSpPr/>
          <p:nvPr/>
        </p:nvSpPr>
        <p:spPr>
          <a:xfrm>
            <a:off x="-1496841" y="2282403"/>
            <a:ext cx="2994021" cy="2994021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 rot="19800000">
            <a:off x="411119" y="2795104"/>
            <a:ext cx="1053610" cy="723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9" name="组合 5"/>
          <p:cNvGrpSpPr/>
          <p:nvPr/>
        </p:nvGrpSpPr>
        <p:grpSpPr>
          <a:xfrm>
            <a:off x="-748912" y="2984825"/>
            <a:ext cx="1498176" cy="1498176"/>
            <a:chOff x="-864096" y="1707654"/>
            <a:chExt cx="1728192" cy="172819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0" name="椭圆 3"/>
            <p:cNvSpPr/>
            <p:nvPr/>
          </p:nvSpPr>
          <p:spPr>
            <a:xfrm>
              <a:off x="-864096" y="1707654"/>
              <a:ext cx="1728192" cy="172819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1" name="椭圆 4"/>
            <p:cNvSpPr/>
            <p:nvPr/>
          </p:nvSpPr>
          <p:spPr>
            <a:xfrm>
              <a:off x="-777720" y="1779416"/>
              <a:ext cx="1555425" cy="1088431"/>
            </a:xfrm>
            <a:custGeom>
              <a:avLst/>
              <a:gdLst>
                <a:gd name="connsiteX0" fmla="*/ 0 w 1728192"/>
                <a:gd name="connsiteY0" fmla="*/ 864096 h 1728192"/>
                <a:gd name="connsiteX1" fmla="*/ 864096 w 1728192"/>
                <a:gd name="connsiteY1" fmla="*/ 0 h 1728192"/>
                <a:gd name="connsiteX2" fmla="*/ 1728192 w 1728192"/>
                <a:gd name="connsiteY2" fmla="*/ 864096 h 1728192"/>
                <a:gd name="connsiteX3" fmla="*/ 864096 w 1728192"/>
                <a:gd name="connsiteY3" fmla="*/ 1728192 h 1728192"/>
                <a:gd name="connsiteX4" fmla="*/ 0 w 1728192"/>
                <a:gd name="connsiteY4" fmla="*/ 864096 h 1728192"/>
                <a:gd name="connsiteX0" fmla="*/ 0 w 1728192"/>
                <a:gd name="connsiteY0" fmla="*/ 864096 h 1728192"/>
                <a:gd name="connsiteX1" fmla="*/ 864096 w 1728192"/>
                <a:gd name="connsiteY1" fmla="*/ 0 h 1728192"/>
                <a:gd name="connsiteX2" fmla="*/ 1728192 w 1728192"/>
                <a:gd name="connsiteY2" fmla="*/ 864096 h 1728192"/>
                <a:gd name="connsiteX3" fmla="*/ 864096 w 1728192"/>
                <a:gd name="connsiteY3" fmla="*/ 1728192 h 1728192"/>
                <a:gd name="connsiteX4" fmla="*/ 0 w 1728192"/>
                <a:gd name="connsiteY4" fmla="*/ 864096 h 1728192"/>
                <a:gd name="connsiteX0" fmla="*/ 10 w 1728213"/>
                <a:gd name="connsiteY0" fmla="*/ 864096 h 1209079"/>
                <a:gd name="connsiteX1" fmla="*/ 864106 w 1728213"/>
                <a:gd name="connsiteY1" fmla="*/ 0 h 1209079"/>
                <a:gd name="connsiteX2" fmla="*/ 1728202 w 1728213"/>
                <a:gd name="connsiteY2" fmla="*/ 864096 h 1209079"/>
                <a:gd name="connsiteX3" fmla="*/ 878394 w 1728213"/>
                <a:gd name="connsiteY3" fmla="*/ 1209079 h 1209079"/>
                <a:gd name="connsiteX4" fmla="*/ 10 w 1728213"/>
                <a:gd name="connsiteY4" fmla="*/ 864096 h 1209079"/>
                <a:gd name="connsiteX0" fmla="*/ 26 w 1728229"/>
                <a:gd name="connsiteY0" fmla="*/ 864369 h 1209352"/>
                <a:gd name="connsiteX1" fmla="*/ 864122 w 1728229"/>
                <a:gd name="connsiteY1" fmla="*/ 273 h 1209352"/>
                <a:gd name="connsiteX2" fmla="*/ 1728218 w 1728229"/>
                <a:gd name="connsiteY2" fmla="*/ 864369 h 1209352"/>
                <a:gd name="connsiteX3" fmla="*/ 878410 w 1728229"/>
                <a:gd name="connsiteY3" fmla="*/ 1209352 h 1209352"/>
                <a:gd name="connsiteX4" fmla="*/ 26 w 1728229"/>
                <a:gd name="connsiteY4" fmla="*/ 864369 h 120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229" h="1209352">
                  <a:moveTo>
                    <a:pt x="26" y="864369"/>
                  </a:moveTo>
                  <a:cubicBezTo>
                    <a:pt x="-2355" y="662856"/>
                    <a:pt x="154064" y="-15601"/>
                    <a:pt x="864122" y="273"/>
                  </a:cubicBezTo>
                  <a:cubicBezTo>
                    <a:pt x="1574180" y="16147"/>
                    <a:pt x="1725837" y="662856"/>
                    <a:pt x="1728218" y="864369"/>
                  </a:cubicBezTo>
                  <a:cubicBezTo>
                    <a:pt x="1730599" y="1065882"/>
                    <a:pt x="1355637" y="1209352"/>
                    <a:pt x="878410" y="1209352"/>
                  </a:cubicBezTo>
                  <a:cubicBezTo>
                    <a:pt x="401183" y="1209352"/>
                    <a:pt x="2407" y="1065882"/>
                    <a:pt x="26" y="86436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42000"/>
                  </a:schemeClr>
                </a:gs>
                <a:gs pos="92000">
                  <a:schemeClr val="bg1">
                    <a:alpha val="35000"/>
                  </a:schemeClr>
                </a:gs>
                <a:gs pos="0">
                  <a:schemeClr val="bg1">
                    <a:alpha val="73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2" name="矩形 15"/>
          <p:cNvSpPr/>
          <p:nvPr/>
        </p:nvSpPr>
        <p:spPr>
          <a:xfrm rot="19800000">
            <a:off x="737359" y="2784415"/>
            <a:ext cx="650141" cy="612925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85000"/>
                </a:schemeClr>
              </a:gs>
              <a:gs pos="9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TextBox 16"/>
          <p:cNvSpPr txBox="1"/>
          <p:nvPr/>
        </p:nvSpPr>
        <p:spPr>
          <a:xfrm rot="19800000">
            <a:off x="776352" y="2693054"/>
            <a:ext cx="444352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rPr>
              <a:t>01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itchFamily="34" charset="0"/>
            </a:endParaRPr>
          </a:p>
        </p:txBody>
      </p:sp>
      <p:grpSp>
        <p:nvGrpSpPr>
          <p:cNvPr id="144" name="组合 29"/>
          <p:cNvGrpSpPr/>
          <p:nvPr/>
        </p:nvGrpSpPr>
        <p:grpSpPr>
          <a:xfrm rot="19800000">
            <a:off x="904850" y="3178614"/>
            <a:ext cx="542863" cy="227146"/>
            <a:chOff x="4865494" y="1955062"/>
            <a:chExt cx="404559" cy="169277"/>
          </a:xfrm>
        </p:grpSpPr>
        <p:sp>
          <p:nvSpPr>
            <p:cNvPr id="145" name="TextBox 26"/>
            <p:cNvSpPr txBox="1"/>
            <p:nvPr/>
          </p:nvSpPr>
          <p:spPr>
            <a:xfrm>
              <a:off x="4876343" y="1955062"/>
              <a:ext cx="3882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Options</a:t>
              </a:r>
              <a:endParaRPr lang="zh-CN" altLang="en-US" sz="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46" name="直接连接符 28"/>
            <p:cNvCxnSpPr/>
            <p:nvPr/>
          </p:nvCxnSpPr>
          <p:spPr>
            <a:xfrm>
              <a:off x="4865494" y="1991106"/>
              <a:ext cx="40455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/>
        </p:nvSpPr>
        <p:spPr>
          <a:xfrm rot="1800000">
            <a:off x="2807710" y="5269466"/>
            <a:ext cx="650140" cy="612925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85000"/>
                </a:schemeClr>
              </a:gs>
              <a:gs pos="9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148" name="TextBox 46"/>
          <p:cNvSpPr txBox="1"/>
          <p:nvPr/>
        </p:nvSpPr>
        <p:spPr>
          <a:xfrm rot="1800000">
            <a:off x="2816357" y="5698393"/>
            <a:ext cx="4042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rgbClr val="4472C4">
                    <a:lumMod val="50000"/>
                  </a:srgbClr>
                </a:solidFill>
              </a:rPr>
              <a:t>Options</a:t>
            </a:r>
            <a:endParaRPr lang="zh-CN" altLang="en-US" sz="500" dirty="0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8169596" y="-23751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600" dirty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haroni" pitchFamily="2" charset="-79"/>
              </a:rPr>
              <a:t>論壇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508853" y="564750"/>
            <a:ext cx="6397047" cy="6349634"/>
            <a:chOff x="4508853" y="564750"/>
            <a:chExt cx="6397047" cy="6349634"/>
          </a:xfrm>
        </p:grpSpPr>
        <p:sp>
          <p:nvSpPr>
            <p:cNvPr id="154" name="矩形 153"/>
            <p:cNvSpPr/>
            <p:nvPr/>
          </p:nvSpPr>
          <p:spPr>
            <a:xfrm>
              <a:off x="4836970" y="5770481"/>
              <a:ext cx="2852063" cy="1143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3840"/>
                </a:lnSpc>
                <a:spcAft>
                  <a:spcPts val="600"/>
                </a:spcAft>
              </a:pPr>
              <a:r>
                <a:rPr lang="zh-TW" altLang="en-US" sz="3200" dirty="0">
                  <a:solidFill>
                    <a:srgbClr val="44546A">
                      <a:lumMod val="50000"/>
                    </a:srgbClr>
                  </a:solidFill>
                  <a:latin typeface="Berlin Sans FB Demi" pitchFamily="34" charset="0"/>
                  <a:ea typeface="Microsoft YaHei"/>
                  <a:cs typeface="Mangal"/>
                </a:rPr>
                <a:t> </a:t>
              </a:r>
              <a:r>
                <a:rPr lang="zh-TW" altLang="en-US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rPr>
                <a:t>參加者</a:t>
              </a:r>
              <a:endParaRPr lang="en-US" altLang="zh-TW" sz="4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gal"/>
              </a:endParaRPr>
            </a:p>
            <a:p>
              <a:pPr>
                <a:lnSpc>
                  <a:spcPts val="3840"/>
                </a:lnSpc>
                <a:spcAft>
                  <a:spcPts val="600"/>
                </a:spcAft>
              </a:pPr>
              <a:r>
                <a:rPr lang="en-US" altLang="zh-TW" sz="3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rPr>
                <a:t>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rPr>
                <a:t>所有參賽者皆歡迎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4508853" y="564750"/>
              <a:ext cx="6397047" cy="5484672"/>
              <a:chOff x="4122598" y="635882"/>
              <a:chExt cx="6397047" cy="5484672"/>
            </a:xfrm>
          </p:grpSpPr>
          <p:sp>
            <p:nvSpPr>
              <p:cNvPr id="149" name="椭圆 57"/>
              <p:cNvSpPr/>
              <p:nvPr/>
            </p:nvSpPr>
            <p:spPr>
              <a:xfrm>
                <a:off x="4122598" y="875276"/>
                <a:ext cx="216024" cy="216024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椭圆 60"/>
              <p:cNvSpPr/>
              <p:nvPr/>
            </p:nvSpPr>
            <p:spPr>
              <a:xfrm>
                <a:off x="4148412" y="2220377"/>
                <a:ext cx="216024" cy="216024"/>
              </a:xfrm>
              <a:prstGeom prst="ellipse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1" name="椭圆 62"/>
              <p:cNvSpPr/>
              <p:nvPr/>
            </p:nvSpPr>
            <p:spPr>
              <a:xfrm>
                <a:off x="4281383" y="5904530"/>
                <a:ext cx="216024" cy="216024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4381050" y="635882"/>
                <a:ext cx="5687714" cy="1256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32000" indent="-324000">
                  <a:spcAft>
                    <a:spcPts val="1417"/>
                  </a:spcAft>
                  <a:buSzPct val="45000"/>
                  <a:defRPr/>
                </a:pPr>
                <a:r>
                  <a:rPr lang="zh-TW" altLang="en-US" sz="4000" b="1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主題</a:t>
                </a:r>
                <a:endParaRPr lang="en-US" altLang="zh-TW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pPr marL="432000" indent="-324000">
                  <a:spcAft>
                    <a:spcPts val="1417"/>
                  </a:spcAft>
                  <a:buSzPct val="45000"/>
                  <a:defRPr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如何發展國際傳統射箭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4472767" y="3193202"/>
                <a:ext cx="6046878" cy="2723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32000" indent="-324000">
                  <a:spcAft>
                    <a:spcPts val="1417"/>
                  </a:spcAft>
                  <a:buSzPct val="45000"/>
                  <a:defRPr/>
                </a:pPr>
                <a:r>
                  <a:rPr lang="zh-TW" altLang="en-US" sz="4000" b="1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嘉賓</a:t>
                </a:r>
                <a:endParaRPr lang="en-US" altLang="zh-TW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pPr marL="432000" indent="-324000">
                  <a:spcAft>
                    <a:spcPts val="1417"/>
                  </a:spcAft>
                  <a:buSzPct val="45000"/>
                  <a:buFont typeface="StarSymbol"/>
                  <a:buNone/>
                  <a:defRPr/>
                </a:pPr>
                <a:r>
                  <a:rPr lang="en-US" altLang="zh-TW" sz="2400" dirty="0">
                    <a:solidFill>
                      <a:srgbClr val="4472C4">
                        <a:lumMod val="50000"/>
                      </a:srgbClr>
                    </a:solidFill>
                    <a:latin typeface="Berlin Sans FB Demi" pitchFamily="34" charset="0"/>
                    <a:ea typeface="Microsoft YaHei"/>
                    <a:cs typeface="Mangal"/>
                  </a:rPr>
                  <a:t>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亞州射箭聯盟  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Euisun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Chung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會長                                                         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Sanguan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Kosavinta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副會長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pPr marL="432000" indent="-324000">
                  <a:spcAft>
                    <a:spcPts val="1417"/>
                  </a:spcAft>
                  <a:buSzPct val="45000"/>
                  <a:buFont typeface="StarSymbol"/>
                  <a:buNone/>
                  <a:defRPr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中華民國射箭協會 何俊陽 副理事長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pPr marL="432000" indent="-324000">
                  <a:spcAft>
                    <a:spcPts val="1417"/>
                  </a:spcAft>
                  <a:buSzPct val="45000"/>
                  <a:buFont typeface="StarSymbol"/>
                  <a:buNone/>
                  <a:defRPr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教育部體育署 署長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</p:txBody>
          </p:sp>
          <p:sp>
            <p:nvSpPr>
              <p:cNvPr id="156" name="椭圆 60"/>
              <p:cNvSpPr/>
              <p:nvPr/>
            </p:nvSpPr>
            <p:spPr>
              <a:xfrm>
                <a:off x="4174226" y="3442564"/>
                <a:ext cx="216024" cy="216024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7" name="文字方塊 156"/>
              <p:cNvSpPr txBox="1"/>
              <p:nvPr/>
            </p:nvSpPr>
            <p:spPr>
              <a:xfrm>
                <a:off x="4390250" y="1982541"/>
                <a:ext cx="5112568" cy="190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32000" indent="-324000">
                  <a:spcAft>
                    <a:spcPts val="1417"/>
                  </a:spcAft>
                  <a:buSzPct val="45000"/>
                  <a:defRPr/>
                </a:pPr>
                <a:r>
                  <a:rPr lang="zh-TW" altLang="en-US" sz="4000" b="1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主持人</a:t>
                </a:r>
                <a:endParaRPr lang="en-US" altLang="zh-TW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 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Mangal"/>
                  </a:rPr>
                  <a:t>中華民國射箭協會 祝文宇理事長</a:t>
                </a:r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angal"/>
                </a:endParaRPr>
              </a:p>
              <a:p>
                <a:endParaRPr kumimoji="1" lang="zh-TW" altLang="en-US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58" name="直角三角形 157"/>
          <p:cNvSpPr/>
          <p:nvPr/>
        </p:nvSpPr>
        <p:spPr>
          <a:xfrm rot="12600000" flipH="1">
            <a:off x="3062881" y="6019322"/>
            <a:ext cx="219219" cy="9662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9" name="TextBox 44"/>
          <p:cNvSpPr txBox="1"/>
          <p:nvPr/>
        </p:nvSpPr>
        <p:spPr>
          <a:xfrm rot="1800000">
            <a:off x="2904383" y="5198154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</a:rPr>
              <a:t>04</a:t>
            </a:r>
            <a:endParaRPr lang="zh-CN" altLang="en-US" sz="1400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99FF"/>
            </a:gs>
            <a:gs pos="16000">
              <a:srgbClr val="00CCCC"/>
            </a:gs>
            <a:gs pos="47000">
              <a:srgbClr val="9999FF"/>
            </a:gs>
            <a:gs pos="60001">
              <a:srgbClr val="2E6792"/>
            </a:gs>
            <a:gs pos="71001">
              <a:srgbClr val="3333CC"/>
            </a:gs>
            <a:gs pos="81000">
              <a:srgbClr val="1170FF"/>
            </a:gs>
            <a:gs pos="100000">
              <a:srgbClr val="00669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4148" y="147664"/>
            <a:ext cx="2527852" cy="628788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53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甘特圖</a:t>
            </a:r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28632"/>
              </p:ext>
            </p:extLst>
          </p:nvPr>
        </p:nvGraphicFramePr>
        <p:xfrm>
          <a:off x="185527" y="806533"/>
          <a:ext cx="11847445" cy="5879188"/>
        </p:xfrm>
        <a:graphic>
          <a:graphicData uri="http://schemas.openxmlformats.org/drawingml/2006/table">
            <a:tbl>
              <a:tblPr/>
              <a:tblGrid>
                <a:gridCol w="378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185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79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zh-TW" altLang="en-US" sz="18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sz="18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zh-TW" altLang="en-US" sz="18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201</a:t>
                      </a:r>
                      <a:r>
                        <a:rPr lang="en-US" altLang="zh-TW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b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en-US" sz="1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2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3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4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5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6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7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8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9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10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11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12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2017</a:t>
                      </a:r>
                    </a:p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erlin Sans FB Demi"/>
                        </a:rPr>
                        <a:t>1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2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設計活動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600" b="0" i="0" u="none" strike="noStrike" dirty="0">
                        <a:solidFill>
                          <a:srgbClr val="FFFFFF"/>
                        </a:solidFill>
                        <a:latin typeface="Berlin Sans FB Demi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安排活動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分配時間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登記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配備製造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紀念品生產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場地租賃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場地布置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 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計畫路線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預定路權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旅館安置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計畫交通工具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計畫獎勵旅遊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預定獎勵旅遊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2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彩排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60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實行</a:t>
                      </a:r>
                      <a:endParaRPr lang="en-US" sz="1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latin typeface="Berlin Sans FB Demi"/>
                        </a:rPr>
                        <a:t>　</a:t>
                      </a:r>
                    </a:p>
                  </a:txBody>
                  <a:tcPr marL="5516" marR="5516" marT="4138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4" name="矩形 53"/>
          <p:cNvSpPr/>
          <p:nvPr/>
        </p:nvSpPr>
        <p:spPr>
          <a:xfrm>
            <a:off x="3962329" y="1469269"/>
            <a:ext cx="304781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267110" y="1814122"/>
            <a:ext cx="304781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4868" y="2151375"/>
            <a:ext cx="478942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30147" y="2485597"/>
            <a:ext cx="4354016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289119" y="2825862"/>
            <a:ext cx="5703761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139456" y="3144081"/>
            <a:ext cx="2177008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306216" y="3479102"/>
            <a:ext cx="2438249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155296" y="3823041"/>
            <a:ext cx="957883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61103" y="4483474"/>
            <a:ext cx="957883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922759" y="4809612"/>
            <a:ext cx="1567446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544348" y="5145003"/>
            <a:ext cx="1044964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82406" y="5490092"/>
            <a:ext cx="1872227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153224" y="5816081"/>
            <a:ext cx="1393285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451450" y="6142300"/>
            <a:ext cx="957883" cy="1959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1384231" y="6433920"/>
            <a:ext cx="647140" cy="2119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49538" y="4134678"/>
            <a:ext cx="2469175" cy="1935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8783" y="2777218"/>
            <a:ext cx="11832588" cy="255226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4110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41458"/>
              </p:ext>
            </p:extLst>
          </p:nvPr>
        </p:nvGraphicFramePr>
        <p:xfrm>
          <a:off x="513347" y="792480"/>
          <a:ext cx="11229475" cy="606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3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4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19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單價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數量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小計</a:t>
                      </a:r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(TWD)</a:t>
                      </a:r>
                      <a:endParaRPr lang="zh-TW" altLang="en-US" sz="24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613">
                <a:tc rowSpan="3"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場地租借</a:t>
                      </a:r>
                      <a:endParaRPr lang="en-US" altLang="zh-TW" sz="2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高雄世運會主館場</a:t>
                      </a:r>
                      <a:endParaRPr lang="en-US" altLang="zh-TW" sz="2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高雄巨蛋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137">
                <a:tc vMerge="1">
                  <a:txBody>
                    <a:bodyPr/>
                    <a:lstStyle/>
                    <a:p>
                      <a:endParaRPr lang="zh-TW" alt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362,500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1450,000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094">
                <a:tc vMerge="1">
                  <a:txBody>
                    <a:bodyPr/>
                    <a:lstStyle/>
                    <a:p>
                      <a:endParaRPr lang="zh-TW" alt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90500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181,1000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829">
                <a:tc rowSpan="2"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論壇會議室</a:t>
                      </a:r>
                      <a:endParaRPr lang="en-US" altLang="zh-TW" sz="2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世運會主場會議室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094">
                <a:tc vMerge="1">
                  <a:txBody>
                    <a:bodyPr/>
                    <a:lstStyle/>
                    <a:p>
                      <a:endParaRPr lang="zh-TW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57">
                <a:tc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服裝津貼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957">
                <a:tc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獎勵旅遊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95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紀念品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件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957">
                <a:tc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活動及比賽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0957">
                <a:tc>
                  <a:txBody>
                    <a:bodyPr/>
                    <a:lstStyle/>
                    <a:p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住宿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      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0957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4481,000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上彎箭號 9"/>
          <p:cNvSpPr/>
          <p:nvPr/>
        </p:nvSpPr>
        <p:spPr>
          <a:xfrm rot="5400000">
            <a:off x="603947" y="2015651"/>
            <a:ext cx="251938" cy="240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上彎箭號 10"/>
          <p:cNvSpPr/>
          <p:nvPr/>
        </p:nvSpPr>
        <p:spPr>
          <a:xfrm rot="5400000">
            <a:off x="606967" y="2456808"/>
            <a:ext cx="251938" cy="240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上彎箭號 11"/>
          <p:cNvSpPr/>
          <p:nvPr/>
        </p:nvSpPr>
        <p:spPr>
          <a:xfrm rot="5400000">
            <a:off x="644052" y="3403294"/>
            <a:ext cx="251938" cy="240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09654" y="0"/>
            <a:ext cx="29546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300" b="1" dirty="0">
                <a:ln w="190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財務報表</a:t>
            </a:r>
          </a:p>
        </p:txBody>
      </p:sp>
      <p:sp>
        <p:nvSpPr>
          <p:cNvPr id="7" name="矩形 6"/>
          <p:cNvSpPr/>
          <p:nvPr/>
        </p:nvSpPr>
        <p:spPr>
          <a:xfrm>
            <a:off x="490330" y="1379021"/>
            <a:ext cx="11273980" cy="14701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7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1255"/>
              </p:ext>
            </p:extLst>
          </p:nvPr>
        </p:nvGraphicFramePr>
        <p:xfrm>
          <a:off x="561474" y="1233411"/>
          <a:ext cx="11228400" cy="512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3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單價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數量</a:t>
                      </a: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小計</a:t>
                      </a:r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(TWD)</a:t>
                      </a:r>
                      <a:endParaRPr lang="zh-TW" altLang="en-US" sz="24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餐飲費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300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人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300,000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交通費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150,000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公共事業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網路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匹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教育訓練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人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雜項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250,000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800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855,000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910844" y="308629"/>
            <a:ext cx="290335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300" b="1" dirty="0">
                <a:ln w="190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財務報表</a:t>
            </a:r>
            <a:endParaRPr lang="zh-TW" altLang="en-US" sz="53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8631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73399"/>
              </p:ext>
            </p:extLst>
          </p:nvPr>
        </p:nvGraphicFramePr>
        <p:xfrm>
          <a:off x="610909" y="762536"/>
          <a:ext cx="11020926" cy="6095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0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2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8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贊助商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贊助金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6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贊助物資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高雄市 市政府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高雄市 捷運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中華民國射箭協會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維他露食品股份有限公司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可口可樂股份有限公司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361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黑松股份有限公司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1205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Monster Energy Company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9184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Under </a:t>
                      </a:r>
                      <a:r>
                        <a:rPr lang="en-US" altLang="zh-TW" sz="2000" kern="1200" dirty="0" err="1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Armour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3000(</a:t>
                      </a:r>
                      <a:r>
                        <a:rPr lang="zh-TW" altLang="en-US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衣服</a:t>
                      </a:r>
                      <a:r>
                        <a:rPr lang="en-US" altLang="zh-TW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褲子</a:t>
                      </a:r>
                      <a:r>
                        <a:rPr lang="en-US" altLang="zh-TW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300(</a:t>
                      </a:r>
                      <a:r>
                        <a:rPr lang="zh-TW" altLang="en-US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sz="196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)=900,000</a:t>
                      </a:r>
                      <a:endParaRPr lang="zh-TW" altLang="en-US" sz="196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1170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NIKE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鞋子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(1500/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)=450,000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0891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4000,000</a:t>
                      </a:r>
                      <a:endParaRPr lang="zh-TW" altLang="en-US" sz="28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9408149" y="0"/>
            <a:ext cx="222368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贊助商</a:t>
            </a:r>
          </a:p>
        </p:txBody>
      </p:sp>
      <p:sp>
        <p:nvSpPr>
          <p:cNvPr id="2" name="矩形 1"/>
          <p:cNvSpPr/>
          <p:nvPr/>
        </p:nvSpPr>
        <p:spPr>
          <a:xfrm>
            <a:off x="622852" y="5102086"/>
            <a:ext cx="11008983" cy="121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30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"/>
          <p:cNvGrpSpPr/>
          <p:nvPr/>
        </p:nvGrpSpPr>
        <p:grpSpPr>
          <a:xfrm>
            <a:off x="-75330" y="-795510"/>
            <a:ext cx="3157537" cy="7719485"/>
            <a:chOff x="-56639" y="-632373"/>
            <a:chExt cx="2368153" cy="5789614"/>
          </a:xfrm>
        </p:grpSpPr>
        <p:sp>
          <p:nvSpPr>
            <p:cNvPr id="2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00ACF1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3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4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5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6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7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8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9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0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1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2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3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4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5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66B699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6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rgbClr val="A5CB52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00ACF1">
                <a:lumMod val="20000"/>
                <a:lumOff val="80000"/>
                <a:alpha val="5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40"/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27" y="-2257037"/>
            <a:ext cx="11022523" cy="639525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41" y="1687772"/>
            <a:ext cx="8581097" cy="44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"/>
          <p:cNvGrpSpPr/>
          <p:nvPr/>
        </p:nvGrpSpPr>
        <p:grpSpPr>
          <a:xfrm>
            <a:off x="-75330" y="-795510"/>
            <a:ext cx="3157537" cy="7719485"/>
            <a:chOff x="-56639" y="-632373"/>
            <a:chExt cx="2368153" cy="5789614"/>
          </a:xfrm>
        </p:grpSpPr>
        <p:sp>
          <p:nvSpPr>
            <p:cNvPr id="2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00ACF1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66B699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rgbClr val="A5CB52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00ACF1">
                <a:lumMod val="20000"/>
                <a:lumOff val="80000"/>
                <a:alpha val="5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A5CB5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32727" y="-52109"/>
            <a:ext cx="8138813" cy="2551108"/>
            <a:chOff x="332727" y="-52109"/>
            <a:chExt cx="8138813" cy="2551108"/>
          </a:xfrm>
        </p:grpSpPr>
        <p:grpSp>
          <p:nvGrpSpPr>
            <p:cNvPr id="5" name="群組 4"/>
            <p:cNvGrpSpPr/>
            <p:nvPr/>
          </p:nvGrpSpPr>
          <p:grpSpPr>
            <a:xfrm>
              <a:off x="332727" y="97274"/>
              <a:ext cx="5339971" cy="1107996"/>
              <a:chOff x="332727" y="97274"/>
              <a:chExt cx="5339971" cy="1107996"/>
            </a:xfrm>
          </p:grpSpPr>
          <p:sp>
            <p:nvSpPr>
              <p:cNvPr id="47" name="文字方塊 46"/>
              <p:cNvSpPr txBox="1"/>
              <p:nvPr/>
            </p:nvSpPr>
            <p:spPr>
              <a:xfrm>
                <a:off x="976362" y="97274"/>
                <a:ext cx="469633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6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經典回顧</a:t>
                </a:r>
              </a:p>
            </p:txBody>
          </p:sp>
          <p:grpSp>
            <p:nvGrpSpPr>
              <p:cNvPr id="11" name="组合 9"/>
              <p:cNvGrpSpPr/>
              <p:nvPr/>
            </p:nvGrpSpPr>
            <p:grpSpPr>
              <a:xfrm>
                <a:off x="332727" y="409637"/>
                <a:ext cx="719989" cy="769441"/>
                <a:chOff x="8051785" y="944862"/>
                <a:chExt cx="826543" cy="883314"/>
              </a:xfrm>
            </p:grpSpPr>
            <p:sp>
              <p:nvSpPr>
                <p:cNvPr id="12" name="椭圆 10"/>
                <p:cNvSpPr/>
                <p:nvPr/>
              </p:nvSpPr>
              <p:spPr>
                <a:xfrm>
                  <a:off x="8051785" y="947066"/>
                  <a:ext cx="826543" cy="826543"/>
                </a:xfrm>
                <a:prstGeom prst="ellipse">
                  <a:avLst/>
                </a:prstGeom>
                <a:noFill/>
                <a:ln w="12700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3" name="椭圆 11"/>
                <p:cNvSpPr/>
                <p:nvPr/>
              </p:nvSpPr>
              <p:spPr>
                <a:xfrm>
                  <a:off x="8139438" y="1034719"/>
                  <a:ext cx="651236" cy="651236"/>
                </a:xfrm>
                <a:prstGeom prst="ellipse">
                  <a:avLst/>
                </a:prstGeom>
                <a:solidFill>
                  <a:srgbClr val="66B699"/>
                </a:solidFill>
                <a:ln w="28575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4" name="TextBox 12"/>
                <p:cNvSpPr txBox="1"/>
                <p:nvPr/>
              </p:nvSpPr>
              <p:spPr>
                <a:xfrm>
                  <a:off x="8183451" y="944862"/>
                  <a:ext cx="572683" cy="8833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4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CE8F2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1</a:t>
                  </a:r>
                  <a:endParaRPr kumimoji="0" lang="zh-CN" alt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CE8F2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52" name="內容版面配置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18" y="-52109"/>
              <a:ext cx="3894222" cy="2551108"/>
            </a:xfrm>
            <a:prstGeom prst="rect">
              <a:avLst/>
            </a:prstGeom>
            <a:effectLst>
              <a:softEdge rad="127000"/>
            </a:effectLst>
          </p:spPr>
        </p:pic>
      </p:grpSp>
      <p:grpSp>
        <p:nvGrpSpPr>
          <p:cNvPr id="9" name="群組 8"/>
          <p:cNvGrpSpPr/>
          <p:nvPr/>
        </p:nvGrpSpPr>
        <p:grpSpPr>
          <a:xfrm>
            <a:off x="302638" y="1510808"/>
            <a:ext cx="11207945" cy="2901797"/>
            <a:chOff x="302638" y="1510808"/>
            <a:chExt cx="11207945" cy="2901797"/>
          </a:xfrm>
        </p:grpSpPr>
        <p:grpSp>
          <p:nvGrpSpPr>
            <p:cNvPr id="6" name="群組 5"/>
            <p:cNvGrpSpPr/>
            <p:nvPr/>
          </p:nvGrpSpPr>
          <p:grpSpPr>
            <a:xfrm>
              <a:off x="302638" y="2648381"/>
              <a:ext cx="5752175" cy="1107996"/>
              <a:chOff x="302638" y="2648381"/>
              <a:chExt cx="5752175" cy="1107996"/>
            </a:xfrm>
          </p:grpSpPr>
          <p:grpSp>
            <p:nvGrpSpPr>
              <p:cNvPr id="20" name="组合 18"/>
              <p:cNvGrpSpPr/>
              <p:nvPr/>
            </p:nvGrpSpPr>
            <p:grpSpPr>
              <a:xfrm>
                <a:off x="302638" y="2986936"/>
                <a:ext cx="719989" cy="769441"/>
                <a:chOff x="6852825" y="2045531"/>
                <a:chExt cx="826543" cy="883314"/>
              </a:xfrm>
            </p:grpSpPr>
            <p:sp>
              <p:nvSpPr>
                <p:cNvPr id="21" name="椭圆 19"/>
                <p:cNvSpPr/>
                <p:nvPr/>
              </p:nvSpPr>
              <p:spPr>
                <a:xfrm>
                  <a:off x="6852825" y="2063640"/>
                  <a:ext cx="826543" cy="826543"/>
                </a:xfrm>
                <a:prstGeom prst="ellipse">
                  <a:avLst/>
                </a:prstGeom>
                <a:noFill/>
                <a:ln w="12700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22" name="椭圆 20"/>
                <p:cNvSpPr/>
                <p:nvPr/>
              </p:nvSpPr>
              <p:spPr>
                <a:xfrm>
                  <a:off x="6940478" y="2151293"/>
                  <a:ext cx="651236" cy="651236"/>
                </a:xfrm>
                <a:prstGeom prst="ellipse">
                  <a:avLst/>
                </a:prstGeom>
                <a:solidFill>
                  <a:srgbClr val="66B699"/>
                </a:solidFill>
                <a:ln w="28575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23" name="TextBox 21"/>
                <p:cNvSpPr txBox="1"/>
                <p:nvPr/>
              </p:nvSpPr>
              <p:spPr>
                <a:xfrm>
                  <a:off x="6984492" y="2045531"/>
                  <a:ext cx="572683" cy="8833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4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CE8F2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2</a:t>
                  </a:r>
                  <a:endParaRPr kumimoji="0" lang="zh-CN" alt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CE8F2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0" name="文字方塊 49"/>
              <p:cNvSpPr txBox="1"/>
              <p:nvPr/>
            </p:nvSpPr>
            <p:spPr>
              <a:xfrm>
                <a:off x="912797" y="2648381"/>
                <a:ext cx="514201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6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頒獎典禮</a:t>
                </a:r>
              </a:p>
            </p:txBody>
          </p:sp>
        </p:grpSp>
        <p:pic>
          <p:nvPicPr>
            <p:cNvPr id="53" name="圖片 52" descr="12OL5S31Z-16032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333" r="8333"/>
            <a:stretch>
              <a:fillRect/>
            </a:stretch>
          </p:blipFill>
          <p:spPr>
            <a:xfrm>
              <a:off x="8205759" y="1510808"/>
              <a:ext cx="3304824" cy="2901797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312435" y="3285657"/>
            <a:ext cx="8393528" cy="3438550"/>
            <a:chOff x="312435" y="3285657"/>
            <a:chExt cx="8393528" cy="3438550"/>
          </a:xfrm>
        </p:grpSpPr>
        <p:grpSp>
          <p:nvGrpSpPr>
            <p:cNvPr id="7" name="群組 6"/>
            <p:cNvGrpSpPr/>
            <p:nvPr/>
          </p:nvGrpSpPr>
          <p:grpSpPr>
            <a:xfrm>
              <a:off x="312435" y="5165467"/>
              <a:ext cx="6274182" cy="1107996"/>
              <a:chOff x="312435" y="5165467"/>
              <a:chExt cx="6274182" cy="1107996"/>
            </a:xfrm>
          </p:grpSpPr>
          <p:grpSp>
            <p:nvGrpSpPr>
              <p:cNvPr id="29" name="组合 27"/>
              <p:cNvGrpSpPr/>
              <p:nvPr/>
            </p:nvGrpSpPr>
            <p:grpSpPr>
              <a:xfrm>
                <a:off x="312435" y="5499375"/>
                <a:ext cx="719989" cy="769441"/>
                <a:chOff x="5607753" y="3137044"/>
                <a:chExt cx="826543" cy="883314"/>
              </a:xfrm>
            </p:grpSpPr>
            <p:sp>
              <p:nvSpPr>
                <p:cNvPr id="30" name="椭圆 28"/>
                <p:cNvSpPr/>
                <p:nvPr/>
              </p:nvSpPr>
              <p:spPr>
                <a:xfrm>
                  <a:off x="5607753" y="3170764"/>
                  <a:ext cx="826543" cy="826543"/>
                </a:xfrm>
                <a:prstGeom prst="ellipse">
                  <a:avLst/>
                </a:prstGeom>
                <a:noFill/>
                <a:ln w="12700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1" name="椭圆 29"/>
                <p:cNvSpPr/>
                <p:nvPr/>
              </p:nvSpPr>
              <p:spPr>
                <a:xfrm>
                  <a:off x="5695406" y="3258417"/>
                  <a:ext cx="651236" cy="651236"/>
                </a:xfrm>
                <a:prstGeom prst="ellipse">
                  <a:avLst/>
                </a:prstGeom>
                <a:solidFill>
                  <a:srgbClr val="66B699"/>
                </a:solidFill>
                <a:ln w="28575" cmpd="sng">
                  <a:solidFill>
                    <a:srgbClr val="66B699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" name="TextBox 30"/>
                <p:cNvSpPr txBox="1"/>
                <p:nvPr/>
              </p:nvSpPr>
              <p:spPr>
                <a:xfrm>
                  <a:off x="5739420" y="3137044"/>
                  <a:ext cx="572683" cy="8833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4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CE8F2"/>
                      </a:solidFill>
                      <a:effectLst/>
                      <a:uLnTx/>
                      <a:uFillTx/>
                      <a:latin typeface="Arial" pitchFamily="34" charset="0"/>
                      <a:cs typeface="Arial" pitchFamily="34" charset="0"/>
                    </a:rPr>
                    <a:t>3</a:t>
                  </a:r>
                  <a:endParaRPr kumimoji="0" lang="zh-CN" alt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CE8F2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1" name="文字方塊 50"/>
              <p:cNvSpPr txBox="1"/>
              <p:nvPr/>
            </p:nvSpPr>
            <p:spPr>
              <a:xfrm>
                <a:off x="1052716" y="5165467"/>
                <a:ext cx="553390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6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技藝傳承</a:t>
                </a:r>
              </a:p>
            </p:txBody>
          </p:sp>
        </p:grpSp>
        <p:grpSp>
          <p:nvGrpSpPr>
            <p:cNvPr id="54" name="群組 53"/>
            <p:cNvGrpSpPr/>
            <p:nvPr/>
          </p:nvGrpSpPr>
          <p:grpSpPr>
            <a:xfrm>
              <a:off x="5176585" y="3285657"/>
              <a:ext cx="3529378" cy="3438550"/>
              <a:chOff x="6638981" y="524008"/>
              <a:chExt cx="4678574" cy="5158583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87" r="62084" b="68860"/>
              <a:stretch/>
            </p:blipFill>
            <p:spPr>
              <a:xfrm>
                <a:off x="6638981" y="524008"/>
                <a:ext cx="2871989" cy="5158583"/>
              </a:xfrm>
              <a:prstGeom prst="rect">
                <a:avLst/>
              </a:prstGeom>
            </p:spPr>
          </p:pic>
          <p:pic>
            <p:nvPicPr>
              <p:cNvPr id="56" name="圖片 5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9164" y="737847"/>
                <a:ext cx="2298391" cy="4730906"/>
              </a:xfrm>
              <a:prstGeom prst="rect">
                <a:avLst/>
              </a:prstGeom>
            </p:spPr>
          </p:pic>
          <p:pic>
            <p:nvPicPr>
              <p:cNvPr id="57" name="圖片 56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01"/>
              <a:stretch/>
            </p:blipFill>
            <p:spPr>
              <a:xfrm rot="10800000" flipH="1">
                <a:off x="8976573" y="1375635"/>
                <a:ext cx="982909" cy="27497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43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圖片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18753"/>
            <a:ext cx="12271109" cy="6976753"/>
          </a:xfrm>
          <a:prstGeom prst="rect">
            <a:avLst/>
          </a:prstGeom>
        </p:spPr>
      </p:pic>
      <p:cxnSp>
        <p:nvCxnSpPr>
          <p:cNvPr id="70" name="直線接點 69"/>
          <p:cNvCxnSpPr/>
          <p:nvPr/>
        </p:nvCxnSpPr>
        <p:spPr>
          <a:xfrm>
            <a:off x="2619397" y="1575461"/>
            <a:ext cx="1508166" cy="53438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2818410" y="4395849"/>
            <a:ext cx="1298368" cy="49678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5842659" y="4979719"/>
            <a:ext cx="0" cy="6373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8243454" y="3872346"/>
            <a:ext cx="1256805" cy="53438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7897090" y="1520042"/>
            <a:ext cx="1389413" cy="44730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6" name="圖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80" y="1203860"/>
            <a:ext cx="5153004" cy="4293742"/>
          </a:xfrm>
          <a:prstGeom prst="ellipse">
            <a:avLst/>
          </a:prstGeom>
          <a:ln w="38100">
            <a:solidFill>
              <a:srgbClr val="FF9999"/>
            </a:solidFill>
            <a:prstDash val="solid"/>
          </a:ln>
          <a:effectLst>
            <a:softEdge rad="112500"/>
          </a:effectLst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9" y="5200441"/>
            <a:ext cx="2486339" cy="16575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711224"/>
            <a:ext cx="2857500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9" y="0"/>
            <a:ext cx="2407721" cy="24077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6" y="3991587"/>
            <a:ext cx="2799546" cy="24177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91" y="106350"/>
            <a:ext cx="3015717" cy="22617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0" name="文字方塊 89"/>
          <p:cNvSpPr txBox="1"/>
          <p:nvPr/>
        </p:nvSpPr>
        <p:spPr>
          <a:xfrm>
            <a:off x="3764479" y="0"/>
            <a:ext cx="4762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美食饗宴</a:t>
            </a:r>
          </a:p>
        </p:txBody>
      </p:sp>
    </p:spTree>
    <p:extLst>
      <p:ext uri="{BB962C8B-B14F-4D97-AF65-F5344CB8AC3E}">
        <p14:creationId xmlns:p14="http://schemas.microsoft.com/office/powerpoint/2010/main" val="147657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原住民音樂會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40" y="1434508"/>
            <a:ext cx="5129639" cy="5423492"/>
          </a:xfrm>
        </p:spPr>
      </p:pic>
      <p:pic>
        <p:nvPicPr>
          <p:cNvPr id="5" name="圖片 4" descr="328703-1311201921136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2520032" cy="1839623"/>
          </a:xfrm>
          <a:prstGeom prst="rect">
            <a:avLst/>
          </a:prstGeom>
        </p:spPr>
      </p:pic>
      <p:pic>
        <p:nvPicPr>
          <p:cNvPr id="6" name="圖片 5" descr="328703-1311201921136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6704" y="-13998"/>
            <a:ext cx="2520032" cy="18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0" y="3835636"/>
            <a:ext cx="3449535" cy="3022364"/>
          </a:xfrm>
          <a:prstGeom prst="rtTriangle">
            <a:avLst/>
          </a:prstGeom>
          <a:solidFill>
            <a:srgbClr val="72210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8490916" y="3835636"/>
            <a:ext cx="3701084" cy="3045086"/>
          </a:xfrm>
          <a:prstGeom prst="rtTriangl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8269357" y="-43855"/>
            <a:ext cx="3922643" cy="3065350"/>
          </a:xfrm>
          <a:prstGeom prst="rtTriangle">
            <a:avLst/>
          </a:prstGeom>
          <a:solidFill>
            <a:srgbClr val="72210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直角三角形 7"/>
          <p:cNvSpPr/>
          <p:nvPr/>
        </p:nvSpPr>
        <p:spPr>
          <a:xfrm flipV="1">
            <a:off x="-1" y="-21136"/>
            <a:ext cx="3975653" cy="3387188"/>
          </a:xfrm>
          <a:prstGeom prst="rtTriangl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101" y="78154"/>
            <a:ext cx="2985483" cy="1410666"/>
          </a:xfrm>
        </p:spPr>
        <p:txBody>
          <a:bodyPr>
            <a:noAutofit/>
          </a:bodyPr>
          <a:lstStyle/>
          <a:p>
            <a:r>
              <a:rPr lang="zh-TW" alt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獎盃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509832" y="206378"/>
            <a:ext cx="4105966" cy="58687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6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27 0.05625 L 0.77799 0.00972 L 0.77799 0.00972 L 0.77799 0.00972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94" y="231960"/>
            <a:ext cx="4009008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為什麼是</a:t>
            </a:r>
            <a:r>
              <a:rPr lang="zh-TW" altLang="en-US" sz="6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台灣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2" b="26564"/>
          <a:stretch>
            <a:fillRect/>
          </a:stretch>
        </p:blipFill>
        <p:spPr>
          <a:xfrm rot="263617">
            <a:off x="5921232" y="1247071"/>
            <a:ext cx="5329000" cy="226646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29" y="3965264"/>
            <a:ext cx="2398925" cy="895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19" y="0"/>
            <a:ext cx="4748361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4724400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04" y="0"/>
            <a:ext cx="6212991" cy="68579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58" y="-5564"/>
            <a:ext cx="6535883" cy="686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1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 rot="10800000">
            <a:off x="1524000" y="188640"/>
            <a:ext cx="4296937" cy="1640159"/>
            <a:chOff x="0" y="931645"/>
            <a:chExt cx="9144000" cy="3289444"/>
          </a:xfrm>
        </p:grpSpPr>
        <p:sp>
          <p:nvSpPr>
            <p:cNvPr id="28" name="矩形 27"/>
            <p:cNvSpPr/>
            <p:nvPr/>
          </p:nvSpPr>
          <p:spPr>
            <a:xfrm>
              <a:off x="0" y="1316226"/>
              <a:ext cx="9144000" cy="25202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>
              <a:off x="251520" y="935967"/>
              <a:ext cx="390663" cy="380256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-133162" y="1676367"/>
              <a:ext cx="3289444" cy="18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flipH="1" flipV="1">
              <a:off x="220897" y="3836506"/>
              <a:ext cx="390663" cy="380256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直角三角形 32"/>
            <p:cNvSpPr/>
            <p:nvPr/>
          </p:nvSpPr>
          <p:spPr>
            <a:xfrm>
              <a:off x="2411760" y="935961"/>
              <a:ext cx="390663" cy="380256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直角三角形 33"/>
            <p:cNvSpPr/>
            <p:nvPr/>
          </p:nvSpPr>
          <p:spPr>
            <a:xfrm flipV="1">
              <a:off x="2411760" y="3836497"/>
              <a:ext cx="390663" cy="380256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1668016" y="569998"/>
            <a:ext cx="3851147" cy="842777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28056" y="476672"/>
            <a:ext cx="57241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cap="all" dirty="0">
                <a:ln w="9000" cmpd="sng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紀念品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5042311" y="190801"/>
            <a:ext cx="6913756" cy="6628974"/>
            <a:chOff x="4295306" y="39430"/>
            <a:chExt cx="6913756" cy="6628974"/>
          </a:xfrm>
        </p:grpSpPr>
        <p:sp>
          <p:nvSpPr>
            <p:cNvPr id="4" name="甜甜圈 3"/>
            <p:cNvSpPr/>
            <p:nvPr/>
          </p:nvSpPr>
          <p:spPr>
            <a:xfrm>
              <a:off x="4295306" y="938337"/>
              <a:ext cx="6913756" cy="5609064"/>
            </a:xfrm>
            <a:prstGeom prst="donu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  <a:effectLst>
              <a:glow rad="355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8192" y="39430"/>
              <a:ext cx="2707983" cy="6628974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329537" y="2104378"/>
            <a:ext cx="4781089" cy="2983828"/>
            <a:chOff x="329537" y="2104378"/>
            <a:chExt cx="4781089" cy="2983828"/>
          </a:xfrm>
        </p:grpSpPr>
        <p:sp>
          <p:nvSpPr>
            <p:cNvPr id="6" name="按鈕形 5"/>
            <p:cNvSpPr/>
            <p:nvPr/>
          </p:nvSpPr>
          <p:spPr>
            <a:xfrm>
              <a:off x="329537" y="2104378"/>
              <a:ext cx="4781089" cy="2983828"/>
            </a:xfrm>
            <a:prstGeom prst="bevel">
              <a:avLst/>
            </a:prstGeom>
            <a:solidFill>
              <a:schemeClr val="bg2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14255" y="2569503"/>
              <a:ext cx="439637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保溫杯</a:t>
              </a:r>
              <a:endPara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現場將設置飲水機</a:t>
              </a:r>
              <a:endPara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及廠商提供之運動飲品</a:t>
              </a:r>
              <a:endPara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已達環保作用</a:t>
              </a:r>
              <a:endPara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6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2"/>
          <p:cNvSpPr>
            <a:spLocks noChangeArrowheads="1"/>
          </p:cNvSpPr>
          <p:nvPr/>
        </p:nvSpPr>
        <p:spPr bwMode="auto">
          <a:xfrm rot="21346177">
            <a:off x="160954" y="2116022"/>
            <a:ext cx="3797001" cy="453955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616" y="209537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獎勵旅遊</a:t>
            </a:r>
          </a:p>
        </p:txBody>
      </p:sp>
      <p:sp>
        <p:nvSpPr>
          <p:cNvPr id="11" name="矩形 10"/>
          <p:cNvSpPr/>
          <p:nvPr/>
        </p:nvSpPr>
        <p:spPr>
          <a:xfrm>
            <a:off x="2444229" y="1157785"/>
            <a:ext cx="618630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zh-TW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zh-TW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站：六合夜市</a:t>
            </a:r>
            <a:r>
              <a:rPr lang="zh-TW" altLang="en-US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zh-TW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食字路口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84904">
            <a:off x="490833" y="2286923"/>
            <a:ext cx="3008106" cy="4087676"/>
          </a:xfrm>
          <a:prstGeom prst="rect">
            <a:avLst/>
          </a:prstGeom>
          <a:effectLst/>
        </p:spPr>
      </p:pic>
      <p:sp>
        <p:nvSpPr>
          <p:cNvPr id="14" name="Rechteck 12"/>
          <p:cNvSpPr>
            <a:spLocks noChangeArrowheads="1"/>
          </p:cNvSpPr>
          <p:nvPr/>
        </p:nvSpPr>
        <p:spPr bwMode="auto">
          <a:xfrm rot="5400000">
            <a:off x="4256759" y="2057761"/>
            <a:ext cx="4228996" cy="49581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91" y="2603624"/>
            <a:ext cx="4569813" cy="3515295"/>
          </a:xfrm>
          <a:prstGeom prst="rect">
            <a:avLst/>
          </a:prstGeom>
        </p:spPr>
      </p:pic>
      <p:sp>
        <p:nvSpPr>
          <p:cNvPr id="21" name="Rechteck 12"/>
          <p:cNvSpPr>
            <a:spLocks noChangeArrowheads="1"/>
          </p:cNvSpPr>
          <p:nvPr/>
        </p:nvSpPr>
        <p:spPr bwMode="auto">
          <a:xfrm rot="21085284">
            <a:off x="8697579" y="1699538"/>
            <a:ext cx="3507270" cy="43315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46631">
            <a:off x="8915770" y="1972231"/>
            <a:ext cx="3070887" cy="3492792"/>
          </a:xfrm>
          <a:prstGeom prst="rect">
            <a:avLst/>
          </a:prstGeom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500551" y="1514401"/>
            <a:ext cx="700087" cy="976313"/>
            <a:chOff x="0" y="0"/>
            <a:chExt cx="700087" cy="976313"/>
          </a:xfrm>
        </p:grpSpPr>
        <p:pic>
          <p:nvPicPr>
            <p:cNvPr id="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6095483" y="1843108"/>
            <a:ext cx="700087" cy="976313"/>
            <a:chOff x="0" y="0"/>
            <a:chExt cx="700087" cy="976313"/>
          </a:xfrm>
        </p:grpSpPr>
        <p:pic>
          <p:nvPicPr>
            <p:cNvPr id="1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1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9935242" y="1166721"/>
            <a:ext cx="700087" cy="976313"/>
            <a:chOff x="0" y="0"/>
            <a:chExt cx="700087" cy="976313"/>
          </a:xfrm>
        </p:grpSpPr>
        <p:pic>
          <p:nvPicPr>
            <p:cNvPr id="23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25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846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2"/>
          <p:cNvSpPr>
            <a:spLocks noChangeArrowheads="1"/>
          </p:cNvSpPr>
          <p:nvPr/>
        </p:nvSpPr>
        <p:spPr bwMode="auto">
          <a:xfrm rot="21346177">
            <a:off x="149947" y="2033625"/>
            <a:ext cx="3909941" cy="440257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616" y="209537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獎勵旅遊</a:t>
            </a:r>
          </a:p>
        </p:txBody>
      </p:sp>
      <p:sp>
        <p:nvSpPr>
          <p:cNvPr id="14" name="Rechteck 12"/>
          <p:cNvSpPr>
            <a:spLocks noChangeArrowheads="1"/>
          </p:cNvSpPr>
          <p:nvPr/>
        </p:nvSpPr>
        <p:spPr bwMode="auto">
          <a:xfrm rot="5400000">
            <a:off x="4256759" y="2057761"/>
            <a:ext cx="4228996" cy="49581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hteck 12"/>
          <p:cNvSpPr>
            <a:spLocks noChangeArrowheads="1"/>
          </p:cNvSpPr>
          <p:nvPr/>
        </p:nvSpPr>
        <p:spPr bwMode="auto">
          <a:xfrm rot="21085284">
            <a:off x="8720367" y="1697828"/>
            <a:ext cx="3507270" cy="463711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3621">
            <a:off x="190452" y="2292575"/>
            <a:ext cx="3773046" cy="350076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354297" y="1166721"/>
            <a:ext cx="57246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en-US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第二站：古色古香美濃之旅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64" y="2556568"/>
            <a:ext cx="4654270" cy="334558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3493">
            <a:off x="8777569" y="1912986"/>
            <a:ext cx="3347289" cy="3702117"/>
          </a:xfrm>
          <a:prstGeom prst="rect">
            <a:avLst/>
          </a:prstGeom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654210" y="1578160"/>
            <a:ext cx="700087" cy="976313"/>
            <a:chOff x="0" y="0"/>
            <a:chExt cx="700087" cy="976313"/>
          </a:xfrm>
        </p:grpSpPr>
        <p:pic>
          <p:nvPicPr>
            <p:cNvPr id="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6094911" y="1793957"/>
            <a:ext cx="700087" cy="976313"/>
            <a:chOff x="0" y="0"/>
            <a:chExt cx="700087" cy="976313"/>
          </a:xfrm>
        </p:grpSpPr>
        <p:pic>
          <p:nvPicPr>
            <p:cNvPr id="1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1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9906739" y="1132867"/>
            <a:ext cx="700087" cy="976313"/>
            <a:chOff x="0" y="0"/>
            <a:chExt cx="700087" cy="976313"/>
          </a:xfrm>
        </p:grpSpPr>
        <p:pic>
          <p:nvPicPr>
            <p:cNvPr id="23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25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" name="文字方塊 1"/>
          <p:cNvSpPr txBox="1"/>
          <p:nvPr/>
        </p:nvSpPr>
        <p:spPr>
          <a:xfrm rot="21371861">
            <a:off x="696953" y="5879616"/>
            <a:ext cx="281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美濃客家文物館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216619" y="6051191"/>
            <a:ext cx="205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美濃油紙傘</a:t>
            </a:r>
          </a:p>
        </p:txBody>
      </p:sp>
      <p:sp>
        <p:nvSpPr>
          <p:cNvPr id="11" name="文字方塊 10"/>
          <p:cNvSpPr txBox="1"/>
          <p:nvPr/>
        </p:nvSpPr>
        <p:spPr>
          <a:xfrm rot="21091235">
            <a:off x="9700778" y="5652165"/>
            <a:ext cx="223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手拉坏窯業</a:t>
            </a:r>
          </a:p>
        </p:txBody>
      </p:sp>
    </p:spTree>
    <p:extLst>
      <p:ext uri="{BB962C8B-B14F-4D97-AF65-F5344CB8AC3E}">
        <p14:creationId xmlns:p14="http://schemas.microsoft.com/office/powerpoint/2010/main" val="27830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  <p:bldP spid="3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2"/>
          <p:cNvSpPr>
            <a:spLocks noChangeArrowheads="1"/>
          </p:cNvSpPr>
          <p:nvPr/>
        </p:nvSpPr>
        <p:spPr bwMode="auto">
          <a:xfrm>
            <a:off x="-24250" y="2028044"/>
            <a:ext cx="4247091" cy="473164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616" y="209537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獎勵旅遊</a:t>
            </a:r>
          </a:p>
        </p:txBody>
      </p:sp>
      <p:sp>
        <p:nvSpPr>
          <p:cNvPr id="11" name="矩形 10"/>
          <p:cNvSpPr/>
          <p:nvPr/>
        </p:nvSpPr>
        <p:spPr>
          <a:xfrm>
            <a:off x="2655196" y="1092537"/>
            <a:ext cx="57246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en-US" sz="36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第三站：港區文化旗津之旅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3" y="2216465"/>
            <a:ext cx="3881746" cy="3965824"/>
          </a:xfrm>
          <a:prstGeom prst="rect">
            <a:avLst/>
          </a:prstGeom>
        </p:spPr>
      </p:pic>
      <p:sp>
        <p:nvSpPr>
          <p:cNvPr id="21" name="Rechteck 12"/>
          <p:cNvSpPr>
            <a:spLocks noChangeArrowheads="1"/>
          </p:cNvSpPr>
          <p:nvPr/>
        </p:nvSpPr>
        <p:spPr bwMode="auto">
          <a:xfrm>
            <a:off x="8541713" y="1920288"/>
            <a:ext cx="3695145" cy="491654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hteck 12"/>
          <p:cNvSpPr>
            <a:spLocks noChangeArrowheads="1"/>
          </p:cNvSpPr>
          <p:nvPr/>
        </p:nvSpPr>
        <p:spPr bwMode="auto">
          <a:xfrm rot="5400000">
            <a:off x="4175819" y="2047572"/>
            <a:ext cx="4620367" cy="49581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5400000" algn="ctr" rotWithShape="0">
              <a:srgbClr val="7F7F7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1" y="2360483"/>
            <a:ext cx="4507630" cy="39320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597" y="2088102"/>
            <a:ext cx="3271375" cy="4094187"/>
          </a:xfrm>
          <a:prstGeom prst="rect">
            <a:avLst/>
          </a:prstGeom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750853" y="1432782"/>
            <a:ext cx="700087" cy="976313"/>
            <a:chOff x="0" y="0"/>
            <a:chExt cx="700087" cy="976313"/>
          </a:xfrm>
        </p:grpSpPr>
        <p:pic>
          <p:nvPicPr>
            <p:cNvPr id="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6135961" y="1656529"/>
            <a:ext cx="700087" cy="976313"/>
            <a:chOff x="0" y="0"/>
            <a:chExt cx="700087" cy="976313"/>
          </a:xfrm>
        </p:grpSpPr>
        <p:pic>
          <p:nvPicPr>
            <p:cNvPr id="16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18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10197864" y="1324090"/>
            <a:ext cx="700087" cy="976313"/>
            <a:chOff x="0" y="0"/>
            <a:chExt cx="700087" cy="976313"/>
          </a:xfrm>
        </p:grpSpPr>
        <p:pic>
          <p:nvPicPr>
            <p:cNvPr id="23" name="Picture 3" descr="\\Diskstation\PresentationLoad\PRESENTATIONLOAD\4_PRODUKTION\3_CHARTS &amp; DIAGRAMME\Sortieren\paper scraps\pin\pin_ro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0" r="46835" b="37975"/>
            <a:stretch>
              <a:fillRect/>
            </a:stretch>
          </p:blipFill>
          <p:spPr bwMode="auto">
            <a:xfrm flipH="1">
              <a:off x="80962" y="0"/>
              <a:ext cx="6191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-572" y="655320"/>
              <a:ext cx="493776" cy="323088"/>
              <a:chOff x="0" y="0"/>
              <a:chExt cx="493776" cy="323088"/>
            </a:xfrm>
          </p:grpSpPr>
          <p:pic>
            <p:nvPicPr>
              <p:cNvPr id="25" name="Ellipse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3776" cy="32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73107" y="48634"/>
                <a:ext cx="350230" cy="22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1257688" y="6211299"/>
            <a:ext cx="168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旗津郵輪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344650" y="6313612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旗津天后宮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9422257" y="6236469"/>
            <a:ext cx="204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旗后燈塔</a:t>
            </a:r>
          </a:p>
        </p:txBody>
      </p:sp>
    </p:spTree>
    <p:extLst>
      <p:ext uri="{BB962C8B-B14F-4D97-AF65-F5344CB8AC3E}">
        <p14:creationId xmlns:p14="http://schemas.microsoft.com/office/powerpoint/2010/main" val="13717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2520365" y="219595"/>
            <a:ext cx="9072255" cy="2560320"/>
          </a:xfrm>
          <a:prstGeom prst="round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48932" y="614321"/>
            <a:ext cx="1786597" cy="1716258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4192" y="1056951"/>
            <a:ext cx="2382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</a:p>
        </p:txBody>
      </p:sp>
      <p:sp>
        <p:nvSpPr>
          <p:cNvPr id="10" name="矩形 9"/>
          <p:cNvSpPr/>
          <p:nvPr/>
        </p:nvSpPr>
        <p:spPr>
          <a:xfrm>
            <a:off x="2715065" y="302331"/>
            <a:ext cx="8877556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經濟的效益：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射箭與運動產業發展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促進觀光、餐飲與旅館產業發展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購物與消費商機提升</a:t>
            </a:r>
            <a:endParaRPr lang="en-US" altLang="zh-TW" sz="3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48933" y="2168800"/>
            <a:ext cx="11143687" cy="4751537"/>
            <a:chOff x="448933" y="2168800"/>
            <a:chExt cx="11143687" cy="475153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33" y="2168800"/>
              <a:ext cx="11143687" cy="4689200"/>
            </a:xfrm>
            <a:prstGeom prst="rect">
              <a:avLst/>
            </a:prstGeom>
          </p:spPr>
        </p:pic>
        <p:sp>
          <p:nvSpPr>
            <p:cNvPr id="2" name="文字方塊 1"/>
            <p:cNvSpPr txBox="1"/>
            <p:nvPr/>
          </p:nvSpPr>
          <p:spPr>
            <a:xfrm>
              <a:off x="1509486" y="6397117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射箭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157176" y="6397117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473690" y="6355846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0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2520365" y="192290"/>
            <a:ext cx="9072255" cy="2560320"/>
          </a:xfrm>
          <a:prstGeom prst="round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48932" y="614321"/>
            <a:ext cx="1786597" cy="1716258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4192" y="1056951"/>
            <a:ext cx="2382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</a:p>
        </p:txBody>
      </p:sp>
      <p:sp>
        <p:nvSpPr>
          <p:cNvPr id="10" name="矩形 9"/>
          <p:cNvSpPr/>
          <p:nvPr/>
        </p:nvSpPr>
        <p:spPr>
          <a:xfrm>
            <a:off x="2715065" y="302331"/>
            <a:ext cx="8877556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非經濟的效益：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提升台灣能見度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推展射箭活動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強化市民對高雄的參與認同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48930" y="2138288"/>
            <a:ext cx="11143689" cy="4782049"/>
            <a:chOff x="448930" y="2138288"/>
            <a:chExt cx="11143689" cy="478204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30" y="2138288"/>
              <a:ext cx="11143689" cy="4719711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1509486" y="6397117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014686" y="6397117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射箭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469086" y="6345611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TW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-970671" y="1899138"/>
            <a:ext cx="13870745" cy="4607169"/>
          </a:xfrm>
          <a:prstGeom prst="roundRect">
            <a:avLst/>
          </a:prstGeom>
          <a:ln w="571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15" y="322922"/>
            <a:ext cx="10515600" cy="132556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zh-TW" altLang="zh-TW" sz="5400" b="1" kern="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以高雄世運會期間為例子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246201"/>
              </p:ext>
            </p:extLst>
          </p:nvPr>
        </p:nvGraphicFramePr>
        <p:xfrm>
          <a:off x="425810" y="2089801"/>
          <a:ext cx="11322905" cy="3917084"/>
        </p:xfrm>
        <a:graphic>
          <a:graphicData uri="http://schemas.openxmlformats.org/drawingml/2006/table">
            <a:tbl>
              <a:tblPr firstRow="1" firstCol="1" bandRow="1"/>
              <a:tblGrid>
                <a:gridCol w="340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7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7652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4000" kern="100" dirty="0"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量化指標</a:t>
                      </a:r>
                      <a:endParaRPr lang="zh-TW" sz="4000" kern="100" dirty="0">
                        <a:solidFill>
                          <a:srgbClr val="94363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5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20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觀光人潮比去年成長</a:t>
                      </a:r>
                      <a:r>
                        <a:rPr lang="en-US" sz="2000" b="0" u="sng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68%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D3D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百貨業者：營業額成長約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15%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，總營業額達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億元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D3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107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旅館業者：觀光旅館和一般旅館總營業額約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億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元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4.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餐飲與交通：觀光收益超過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億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元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739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5.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世運博覽會</a:t>
                      </a:r>
                      <a:r>
                        <a:rPr lang="en-US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天的活動湧入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124.9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萬人次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，平均每人消費額為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1.5</a:t>
                      </a:r>
                      <a:r>
                        <a:rPr lang="zh-TW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千元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，創造</a:t>
                      </a:r>
                      <a:r>
                        <a:rPr lang="en-US" sz="2000" b="0" u="sng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17.5</a:t>
                      </a:r>
                      <a:r>
                        <a:rPr lang="zh-TW" sz="2000" b="0" kern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億元的產值</a:t>
                      </a:r>
                      <a:endParaRPr lang="zh-TW" sz="20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39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3"/>
          <p:cNvSpPr txBox="1">
            <a:spLocks noGrp="1"/>
          </p:cNvSpPr>
          <p:nvPr>
            <p:ph type="body" idx="1"/>
          </p:nvPr>
        </p:nvSpPr>
        <p:spPr>
          <a:xfrm>
            <a:off x="3961536" y="721326"/>
            <a:ext cx="8230464" cy="1894406"/>
          </a:xfrm>
        </p:spPr>
        <p:txBody>
          <a:bodyPr/>
          <a:lstStyle/>
          <a:p>
            <a:pPr algn="ctr">
              <a:lnSpc>
                <a:spcPts val="7258"/>
              </a:lnSpc>
            </a:pPr>
            <a:r>
              <a:rPr sz="7258" dirty="0">
                <a:solidFill>
                  <a:schemeClr val="bg1"/>
                </a:solidFill>
                <a:latin typeface="Franklin Gothic Heavy" pitchFamily="34" charset="0"/>
                <a:ea typeface="Microsoft YaHei"/>
              </a:rPr>
              <a:t>Thank You !</a:t>
            </a:r>
          </a:p>
          <a:p>
            <a:pPr algn="ctr">
              <a:lnSpc>
                <a:spcPts val="7258"/>
              </a:lnSpc>
            </a:pPr>
            <a:r>
              <a:rPr lang="en-US" altLang="zh-TW" sz="7258" dirty="0">
                <a:solidFill>
                  <a:schemeClr val="bg1"/>
                </a:solidFill>
                <a:latin typeface="Franklin Gothic Heavy" pitchFamily="34" charset="0"/>
                <a:ea typeface="Microsoft YaHei"/>
              </a:rPr>
              <a:t>Q &amp; A</a:t>
            </a:r>
          </a:p>
          <a:p>
            <a:pPr algn="ctr">
              <a:lnSpc>
                <a:spcPts val="7258"/>
              </a:lnSpc>
            </a:pPr>
            <a:endParaRPr sz="7258" dirty="0">
              <a:solidFill>
                <a:schemeClr val="tx2">
                  <a:lumMod val="50000"/>
                </a:schemeClr>
              </a:solidFill>
              <a:latin typeface="Franklin Gothic Heavy" pitchFamily="34" charset="0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66187636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簡報比賽 TAIWAN\圖片\world-ma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704850"/>
            <a:ext cx="914496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>
            <a:spLocks noChangeArrowheads="1"/>
          </p:cNvSpPr>
          <p:nvPr/>
        </p:nvSpPr>
        <p:spPr bwMode="auto">
          <a:xfrm>
            <a:off x="8708974" y="3331075"/>
            <a:ext cx="522537" cy="522537"/>
          </a:xfrm>
          <a:prstGeom prst="ellipse">
            <a:avLst/>
          </a:prstGeom>
          <a:noFill/>
          <a:ln w="85725">
            <a:solidFill>
              <a:srgbClr val="C00000"/>
            </a:solidFill>
            <a:round/>
            <a:headEnd/>
            <a:tailEnd/>
          </a:ln>
          <a:effectLst>
            <a:outerShdw blurRad="63500" dist="38100" dir="8100000" algn="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359">
              <a:solidFill>
                <a:prstClr val="white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875800" y="456742"/>
            <a:ext cx="6440400" cy="5944516"/>
            <a:chOff x="1181324" y="107429"/>
            <a:chExt cx="7717979" cy="7344816"/>
          </a:xfrm>
        </p:grpSpPr>
        <p:sp>
          <p:nvSpPr>
            <p:cNvPr id="8" name="橢圓 7"/>
            <p:cNvSpPr/>
            <p:nvPr/>
          </p:nvSpPr>
          <p:spPr bwMode="auto">
            <a:xfrm>
              <a:off x="1181324" y="107429"/>
              <a:ext cx="7717979" cy="7344816"/>
            </a:xfrm>
            <a:prstGeom prst="ellipse">
              <a:avLst/>
            </a:prstGeom>
            <a:solidFill>
              <a:schemeClr val="bg1"/>
            </a:solidFill>
            <a:ln w="142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1633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H:\簡報比賽 TAIWAN\圖片\taiwan_map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608" y="795985"/>
              <a:ext cx="6221636" cy="604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手繪多邊形 2"/>
          <p:cNvSpPr/>
          <p:nvPr/>
        </p:nvSpPr>
        <p:spPr>
          <a:xfrm>
            <a:off x="4909625" y="3474720"/>
            <a:ext cx="1631852" cy="1434905"/>
          </a:xfrm>
          <a:custGeom>
            <a:avLst/>
            <a:gdLst>
              <a:gd name="connsiteX0" fmla="*/ 0 w 1631852"/>
              <a:gd name="connsiteY0" fmla="*/ 759655 h 1434905"/>
              <a:gd name="connsiteX1" fmla="*/ 112541 w 1631852"/>
              <a:gd name="connsiteY1" fmla="*/ 970671 h 1434905"/>
              <a:gd name="connsiteX2" fmla="*/ 168812 w 1631852"/>
              <a:gd name="connsiteY2" fmla="*/ 1012874 h 1434905"/>
              <a:gd name="connsiteX3" fmla="*/ 126609 w 1631852"/>
              <a:gd name="connsiteY3" fmla="*/ 1181686 h 1434905"/>
              <a:gd name="connsiteX4" fmla="*/ 154744 w 1631852"/>
              <a:gd name="connsiteY4" fmla="*/ 1294228 h 1434905"/>
              <a:gd name="connsiteX5" fmla="*/ 351692 w 1631852"/>
              <a:gd name="connsiteY5" fmla="*/ 1434905 h 1434905"/>
              <a:gd name="connsiteX6" fmla="*/ 506437 w 1631852"/>
              <a:gd name="connsiteY6" fmla="*/ 1252025 h 1434905"/>
              <a:gd name="connsiteX7" fmla="*/ 422030 w 1631852"/>
              <a:gd name="connsiteY7" fmla="*/ 1083212 h 1434905"/>
              <a:gd name="connsiteX8" fmla="*/ 506437 w 1631852"/>
              <a:gd name="connsiteY8" fmla="*/ 872197 h 1434905"/>
              <a:gd name="connsiteX9" fmla="*/ 576775 w 1631852"/>
              <a:gd name="connsiteY9" fmla="*/ 928468 h 1434905"/>
              <a:gd name="connsiteX10" fmla="*/ 745587 w 1631852"/>
              <a:gd name="connsiteY10" fmla="*/ 801858 h 1434905"/>
              <a:gd name="connsiteX11" fmla="*/ 1139483 w 1631852"/>
              <a:gd name="connsiteY11" fmla="*/ 858129 h 1434905"/>
              <a:gd name="connsiteX12" fmla="*/ 1195753 w 1631852"/>
              <a:gd name="connsiteY12" fmla="*/ 633046 h 1434905"/>
              <a:gd name="connsiteX13" fmla="*/ 1280160 w 1631852"/>
              <a:gd name="connsiteY13" fmla="*/ 548640 h 1434905"/>
              <a:gd name="connsiteX14" fmla="*/ 1477107 w 1631852"/>
              <a:gd name="connsiteY14" fmla="*/ 365760 h 1434905"/>
              <a:gd name="connsiteX15" fmla="*/ 1631852 w 1631852"/>
              <a:gd name="connsiteY15" fmla="*/ 253218 h 1434905"/>
              <a:gd name="connsiteX16" fmla="*/ 1631852 w 1631852"/>
              <a:gd name="connsiteY16" fmla="*/ 168812 h 1434905"/>
              <a:gd name="connsiteX17" fmla="*/ 1533378 w 1631852"/>
              <a:gd name="connsiteY17" fmla="*/ 28135 h 1434905"/>
              <a:gd name="connsiteX18" fmla="*/ 1406769 w 1631852"/>
              <a:gd name="connsiteY18" fmla="*/ 0 h 1434905"/>
              <a:gd name="connsiteX19" fmla="*/ 1322363 w 1631852"/>
              <a:gd name="connsiteY19" fmla="*/ 112542 h 1434905"/>
              <a:gd name="connsiteX20" fmla="*/ 1195753 w 1631852"/>
              <a:gd name="connsiteY20" fmla="*/ 112542 h 1434905"/>
              <a:gd name="connsiteX21" fmla="*/ 1083212 w 1631852"/>
              <a:gd name="connsiteY21" fmla="*/ 196948 h 1434905"/>
              <a:gd name="connsiteX22" fmla="*/ 1097280 w 1631852"/>
              <a:gd name="connsiteY22" fmla="*/ 225083 h 1434905"/>
              <a:gd name="connsiteX23" fmla="*/ 942535 w 1631852"/>
              <a:gd name="connsiteY23" fmla="*/ 253218 h 1434905"/>
              <a:gd name="connsiteX24" fmla="*/ 886264 w 1631852"/>
              <a:gd name="connsiteY24" fmla="*/ 393895 h 1434905"/>
              <a:gd name="connsiteX25" fmla="*/ 829993 w 1631852"/>
              <a:gd name="connsiteY25" fmla="*/ 379828 h 1434905"/>
              <a:gd name="connsiteX26" fmla="*/ 590843 w 1631852"/>
              <a:gd name="connsiteY26" fmla="*/ 618978 h 1434905"/>
              <a:gd name="connsiteX27" fmla="*/ 520504 w 1631852"/>
              <a:gd name="connsiteY27" fmla="*/ 604911 h 1434905"/>
              <a:gd name="connsiteX28" fmla="*/ 422030 w 1631852"/>
              <a:gd name="connsiteY28" fmla="*/ 759655 h 1434905"/>
              <a:gd name="connsiteX29" fmla="*/ 337624 w 1631852"/>
              <a:gd name="connsiteY29" fmla="*/ 787791 h 1434905"/>
              <a:gd name="connsiteX30" fmla="*/ 225083 w 1631852"/>
              <a:gd name="connsiteY30" fmla="*/ 731520 h 1434905"/>
              <a:gd name="connsiteX31" fmla="*/ 126609 w 1631852"/>
              <a:gd name="connsiteY31" fmla="*/ 647114 h 1434905"/>
              <a:gd name="connsiteX32" fmla="*/ 0 w 1631852"/>
              <a:gd name="connsiteY32" fmla="*/ 759655 h 143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31852" h="1434905">
                <a:moveTo>
                  <a:pt x="0" y="759655"/>
                </a:moveTo>
                <a:lnTo>
                  <a:pt x="112541" y="970671"/>
                </a:lnTo>
                <a:lnTo>
                  <a:pt x="168812" y="1012874"/>
                </a:lnTo>
                <a:lnTo>
                  <a:pt x="126609" y="1181686"/>
                </a:lnTo>
                <a:lnTo>
                  <a:pt x="154744" y="1294228"/>
                </a:lnTo>
                <a:lnTo>
                  <a:pt x="351692" y="1434905"/>
                </a:lnTo>
                <a:lnTo>
                  <a:pt x="506437" y="1252025"/>
                </a:lnTo>
                <a:lnTo>
                  <a:pt x="422030" y="1083212"/>
                </a:lnTo>
                <a:lnTo>
                  <a:pt x="506437" y="872197"/>
                </a:lnTo>
                <a:lnTo>
                  <a:pt x="576775" y="928468"/>
                </a:lnTo>
                <a:lnTo>
                  <a:pt x="745587" y="801858"/>
                </a:lnTo>
                <a:lnTo>
                  <a:pt x="1139483" y="858129"/>
                </a:lnTo>
                <a:lnTo>
                  <a:pt x="1195753" y="633046"/>
                </a:lnTo>
                <a:lnTo>
                  <a:pt x="1280160" y="548640"/>
                </a:lnTo>
                <a:lnTo>
                  <a:pt x="1477107" y="365760"/>
                </a:lnTo>
                <a:lnTo>
                  <a:pt x="1631852" y="253218"/>
                </a:lnTo>
                <a:lnTo>
                  <a:pt x="1631852" y="168812"/>
                </a:lnTo>
                <a:lnTo>
                  <a:pt x="1533378" y="28135"/>
                </a:lnTo>
                <a:lnTo>
                  <a:pt x="1406769" y="0"/>
                </a:lnTo>
                <a:lnTo>
                  <a:pt x="1322363" y="112542"/>
                </a:lnTo>
                <a:lnTo>
                  <a:pt x="1195753" y="112542"/>
                </a:lnTo>
                <a:lnTo>
                  <a:pt x="1083212" y="196948"/>
                </a:lnTo>
                <a:lnTo>
                  <a:pt x="1097280" y="225083"/>
                </a:lnTo>
                <a:lnTo>
                  <a:pt x="942535" y="253218"/>
                </a:lnTo>
                <a:lnTo>
                  <a:pt x="886264" y="393895"/>
                </a:lnTo>
                <a:lnTo>
                  <a:pt x="829993" y="379828"/>
                </a:lnTo>
                <a:lnTo>
                  <a:pt x="590843" y="618978"/>
                </a:lnTo>
                <a:lnTo>
                  <a:pt x="520504" y="604911"/>
                </a:lnTo>
                <a:lnTo>
                  <a:pt x="422030" y="759655"/>
                </a:lnTo>
                <a:lnTo>
                  <a:pt x="337624" y="787791"/>
                </a:lnTo>
                <a:lnTo>
                  <a:pt x="225083" y="731520"/>
                </a:lnTo>
                <a:lnTo>
                  <a:pt x="126609" y="647114"/>
                </a:lnTo>
                <a:lnTo>
                  <a:pt x="0" y="759655"/>
                </a:ln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 rot="2276850">
            <a:off x="3836824" y="3855464"/>
            <a:ext cx="970800" cy="665520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015954" y="2576680"/>
            <a:ext cx="1851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</a:t>
            </a:r>
            <a:endParaRPr lang="en-US" altLang="zh-TW" sz="6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1498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955" y="230043"/>
            <a:ext cx="4419600" cy="1325563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為什麼是</a:t>
            </a:r>
            <a:r>
              <a:rPr lang="zh-TW" altLang="en-US" sz="6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</a:t>
            </a:r>
            <a:r>
              <a:rPr lang="zh-TW" altLang="en-US" sz="4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？</a:t>
            </a:r>
            <a:endParaRPr lang="zh-TW" altLang="en-US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流程圖: 程序 15"/>
          <p:cNvSpPr/>
          <p:nvPr/>
        </p:nvSpPr>
        <p:spPr>
          <a:xfrm>
            <a:off x="-124691" y="2784765"/>
            <a:ext cx="12479482" cy="4021281"/>
          </a:xfrm>
          <a:prstGeom prst="flowChartProcess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6" y="2942557"/>
            <a:ext cx="2675838" cy="3694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55" y="2971800"/>
            <a:ext cx="3801770" cy="3075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/>
          <p:cNvSpPr/>
          <p:nvPr/>
        </p:nvSpPr>
        <p:spPr>
          <a:xfrm>
            <a:off x="10622969" y="6016340"/>
            <a:ext cx="1226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Wingdings 2"/>
              </a:rPr>
              <a:t>氣候</a:t>
            </a:r>
            <a:endParaRPr lang="zh-TW" altLang="en-US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r="6385"/>
          <a:stretch>
            <a:fillRect/>
          </a:stretch>
        </p:blipFill>
        <p:spPr>
          <a:xfrm>
            <a:off x="6328063" y="2913043"/>
            <a:ext cx="2234047" cy="3141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44" y="2941494"/>
            <a:ext cx="3634110" cy="1568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r="10470" b="3594"/>
          <a:stretch>
            <a:fillRect/>
          </a:stretch>
        </p:blipFill>
        <p:spPr>
          <a:xfrm>
            <a:off x="8530936" y="4548858"/>
            <a:ext cx="3584865" cy="1488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/>
          <p:cNvSpPr/>
          <p:nvPr/>
        </p:nvSpPr>
        <p:spPr>
          <a:xfrm>
            <a:off x="6988571" y="602909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Wingdings 2"/>
              </a:rPr>
              <a:t>文化</a:t>
            </a:r>
          </a:p>
        </p:txBody>
      </p:sp>
      <p:sp>
        <p:nvSpPr>
          <p:cNvPr id="7" name="矩形 6"/>
          <p:cNvSpPr/>
          <p:nvPr/>
        </p:nvSpPr>
        <p:spPr>
          <a:xfrm>
            <a:off x="9028840" y="602507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Wingdings 2"/>
              </a:rPr>
              <a:t>住宿</a:t>
            </a:r>
            <a:endParaRPr lang="en-US" altLang="zh-TW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sym typeface="Wingdings 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95979" y="603948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Wingdings 2"/>
              </a:rPr>
              <a:t>交通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8497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-124691" y="2784765"/>
            <a:ext cx="12479482" cy="4021281"/>
          </a:xfrm>
          <a:prstGeom prst="flowChartProcess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32955" y="230043"/>
            <a:ext cx="4419600" cy="1325563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為什麼是</a:t>
            </a:r>
            <a:r>
              <a:rPr lang="zh-TW" altLang="en-US" sz="6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</a:t>
            </a:r>
            <a:r>
              <a:rPr lang="zh-TW" altLang="en-US" sz="4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？</a:t>
            </a:r>
            <a:endParaRPr lang="zh-TW" altLang="en-US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4768"/>
            <a:ext cx="3262746" cy="2176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63" y="2915610"/>
            <a:ext cx="3261568" cy="2175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010" y="4474680"/>
            <a:ext cx="3283528" cy="2185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96" y="3314699"/>
            <a:ext cx="3596883" cy="2400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/>
          <p:cNvSpPr/>
          <p:nvPr/>
        </p:nvSpPr>
        <p:spPr>
          <a:xfrm>
            <a:off x="4865631" y="59335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sym typeface="Wingdings 2"/>
              </a:rPr>
              <a:t>觀光資源</a:t>
            </a:r>
          </a:p>
        </p:txBody>
      </p:sp>
    </p:spTree>
    <p:extLst>
      <p:ext uri="{BB962C8B-B14F-4D97-AF65-F5344CB8AC3E}">
        <p14:creationId xmlns:p14="http://schemas.microsoft.com/office/powerpoint/2010/main" val="1049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397897" y="852660"/>
            <a:ext cx="9727302" cy="5478630"/>
          </a:xfrm>
          <a:prstGeom prst="roundRect">
            <a:avLst/>
          </a:prstGeom>
          <a:solidFill>
            <a:schemeClr val="bg1"/>
          </a:solidFill>
          <a:ln w="130175" cmpd="sng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開幕典禮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世運主場館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宣言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10:00-10:10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致詞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10:10-10:25</a:t>
            </a:r>
          </a:p>
          <a:p>
            <a:pPr lvl="0"/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開場表演</a:t>
            </a:r>
            <a:endParaRPr lang="zh-TW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客家八音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10:25-10:45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雲門舞集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10:45-11:10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內門宋江陣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11:10-11:30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遊行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11:30-12:00</a:t>
            </a: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TW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射箭比賽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限時射擊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13:30-15:00</a:t>
            </a: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擊速迷宮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15:00-18:30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六合夜市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18:30-20:30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103174" y="1505863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103173" y="2362369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03174" y="4009124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103173" y="4539208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209" y="5310410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751208" y="393041"/>
            <a:ext cx="2623931" cy="70236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-27384"/>
            <a:ext cx="52387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04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1397897" y="852660"/>
            <a:ext cx="9727302" cy="5478630"/>
          </a:xfrm>
          <a:prstGeom prst="roundRect">
            <a:avLst/>
          </a:prstGeom>
          <a:solidFill>
            <a:schemeClr val="bg1"/>
          </a:solidFill>
          <a:ln w="130175" cmpd="sng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射箭比賽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獵人圓舞曲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9:00-9:30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獵人島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9:30-12:00</a:t>
            </a:r>
          </a:p>
          <a:p>
            <a:pPr lvl="0"/>
            <a:endParaRPr lang="en-US" altLang="zh-TW" sz="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自由時間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12:00-13:30</a:t>
            </a:r>
          </a:p>
          <a:p>
            <a:pPr lvl="0"/>
            <a:endParaRPr lang="zh-TW" altLang="zh-TW" sz="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論壇                        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13:30-14:30</a:t>
            </a: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閉幕典禮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漢神巨蛋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</a:p>
          <a:p>
            <a:pPr lvl="0"/>
            <a:endParaRPr lang="zh-TW" altLang="zh-TW" sz="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經典回顧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15:00-15:30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頒獎典禮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15:30-15:50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技藝傳承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15:50-16:10</a:t>
            </a:r>
          </a:p>
          <a:p>
            <a:pPr lvl="0"/>
            <a:endParaRPr lang="en-US" altLang="zh-TW" sz="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志工分享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美食饗宴                            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16:30-18:00</a:t>
            </a: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獵人音樂會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18:00-20:30</a:t>
            </a:r>
          </a:p>
          <a:p>
            <a:endParaRPr lang="zh-TW" altLang="en-US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751208" y="393041"/>
            <a:ext cx="2623931" cy="70236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第二天</a:t>
            </a: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209" y="5310410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2103173" y="3258850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103173" y="2324142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181913" y="4701132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-27384"/>
            <a:ext cx="52387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2103173" y="2731313"/>
            <a:ext cx="7920000" cy="0"/>
          </a:xfrm>
          <a:prstGeom prst="line">
            <a:avLst/>
          </a:prstGeom>
          <a:ln w="31750" cap="flat">
            <a:solidFill>
              <a:schemeClr val="tx2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49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1397897" y="852660"/>
            <a:ext cx="9727302" cy="5478630"/>
          </a:xfrm>
          <a:prstGeom prst="roundRect">
            <a:avLst/>
          </a:prstGeom>
          <a:solidFill>
            <a:schemeClr val="bg1"/>
          </a:solidFill>
          <a:ln w="130175" cmpd="sng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獎勵旅遊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古色古香美濃之旅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9:00-13:30</a:t>
            </a:r>
            <a:endParaRPr lang="zh-TW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港區文化旗津之旅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13:30-18:00</a:t>
            </a:r>
          </a:p>
          <a:p>
            <a:pPr lvl="0"/>
            <a:endParaRPr lang="en-US" altLang="zh-TW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751208" y="393041"/>
            <a:ext cx="2623931" cy="70236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第三天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-27384"/>
            <a:ext cx="52387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46" y="3028444"/>
            <a:ext cx="3556629" cy="2809737"/>
          </a:xfrm>
          <a:prstGeom prst="rect">
            <a:avLst/>
          </a:prstGeom>
          <a:ln w="79375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50" y="2984994"/>
            <a:ext cx="3749813" cy="2853187"/>
          </a:xfrm>
          <a:prstGeom prst="rect">
            <a:avLst/>
          </a:prstGeom>
          <a:ln w="79375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209" y="5310410"/>
            <a:ext cx="2072223" cy="154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27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預設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31628A"/>
      </a:dk2>
      <a:lt2>
        <a:srgbClr val="EEECE1"/>
      </a:lt2>
      <a:accent1>
        <a:srgbClr val="00ACF1"/>
      </a:accent1>
      <a:accent2>
        <a:srgbClr val="66B699"/>
      </a:accent2>
      <a:accent3>
        <a:srgbClr val="A5CB52"/>
      </a:accent3>
      <a:accent4>
        <a:srgbClr val="E6E7E9"/>
      </a:accent4>
      <a:accent5>
        <a:srgbClr val="31628A"/>
      </a:accent5>
      <a:accent6>
        <a:srgbClr val="F8E9BE"/>
      </a:accent6>
      <a:hlink>
        <a:srgbClr val="31628A"/>
      </a:hlink>
      <a:folHlink>
        <a:srgbClr val="3162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預設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5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1065</Words>
  <Application>Microsoft Office PowerPoint</Application>
  <PresentationFormat>寬螢幕</PresentationFormat>
  <Paragraphs>550</Paragraphs>
  <Slides>37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13</vt:i4>
      </vt:variant>
      <vt:variant>
        <vt:lpstr>投影片標題</vt:lpstr>
      </vt:variant>
      <vt:variant>
        <vt:i4>37</vt:i4>
      </vt:variant>
    </vt:vector>
  </HeadingPairs>
  <TitlesOfParts>
    <vt:vector size="50" baseType="lpstr">
      <vt:lpstr>Office 佈景主題</vt:lpstr>
      <vt:lpstr>預設</vt:lpstr>
      <vt:lpstr>1_Office 佈景主題</vt:lpstr>
      <vt:lpstr>6_Office 佈景主題</vt:lpstr>
      <vt:lpstr>11_Office 佈景主題</vt:lpstr>
      <vt:lpstr>12_Office 佈景主題</vt:lpstr>
      <vt:lpstr>13_Office 佈景主題</vt:lpstr>
      <vt:lpstr>14_Office 佈景主題</vt:lpstr>
      <vt:lpstr>15_Office 佈景主題</vt:lpstr>
      <vt:lpstr>1_預設</vt:lpstr>
      <vt:lpstr>Office 主题​​</vt:lpstr>
      <vt:lpstr>16_Office 佈景主題</vt:lpstr>
      <vt:lpstr>7_Office 佈景主題</vt:lpstr>
      <vt:lpstr>PowerPoint 簡報</vt:lpstr>
      <vt:lpstr>PowerPoint 簡報</vt:lpstr>
      <vt:lpstr>為什麼是台灣？</vt:lpstr>
      <vt:lpstr>PowerPoint 簡報</vt:lpstr>
      <vt:lpstr>為什麼是高雄？</vt:lpstr>
      <vt:lpstr>為什麼是高雄？</vt:lpstr>
      <vt:lpstr>PowerPoint 簡報</vt:lpstr>
      <vt:lpstr>PowerPoint 簡報</vt:lpstr>
      <vt:lpstr>PowerPoint 簡報</vt:lpstr>
      <vt:lpstr>高雄世運主場館</vt:lpstr>
      <vt:lpstr>PowerPoint 簡報</vt:lpstr>
      <vt:lpstr>PowerPoint 簡報</vt:lpstr>
      <vt:lpstr>路線:參賽者分為A隊    與B隊  </vt:lpstr>
      <vt:lpstr>PowerPoint 簡報</vt:lpstr>
      <vt:lpstr>比賽方式說明</vt:lpstr>
      <vt:lpstr>模式 一  限時射擊 </vt:lpstr>
      <vt:lpstr>模式二 擊速迷宮  </vt:lpstr>
      <vt:lpstr>模式 三  獵人圓舞曲  </vt:lpstr>
      <vt:lpstr>模式四  獵人島  </vt:lpstr>
      <vt:lpstr>PowerPoint 簡報</vt:lpstr>
      <vt:lpstr>甘特圖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原住民音樂會</vt:lpstr>
      <vt:lpstr>獎盃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以高雄世運會期間為例子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何姵萮</dc:creator>
  <cp:lastModifiedBy>何姵萮</cp:lastModifiedBy>
  <cp:revision>192</cp:revision>
  <dcterms:created xsi:type="dcterms:W3CDTF">2015-05-19T11:22:44Z</dcterms:created>
  <dcterms:modified xsi:type="dcterms:W3CDTF">2024-03-20T07:25:16Z</dcterms:modified>
</cp:coreProperties>
</file>